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153"/>
  </p:notesMasterIdLst>
  <p:sldIdLst>
    <p:sldId id="258" r:id="rId2"/>
    <p:sldId id="259" r:id="rId3"/>
    <p:sldId id="262" r:id="rId4"/>
    <p:sldId id="260" r:id="rId5"/>
    <p:sldId id="261" r:id="rId6"/>
    <p:sldId id="263" r:id="rId7"/>
    <p:sldId id="264" r:id="rId8"/>
    <p:sldId id="265" r:id="rId9"/>
    <p:sldId id="266" r:id="rId10"/>
    <p:sldId id="267" r:id="rId11"/>
    <p:sldId id="268" r:id="rId12"/>
    <p:sldId id="269" r:id="rId13"/>
    <p:sldId id="368" r:id="rId14"/>
    <p:sldId id="369" r:id="rId15"/>
    <p:sldId id="370" r:id="rId16"/>
    <p:sldId id="271" r:id="rId17"/>
    <p:sldId id="272" r:id="rId18"/>
    <p:sldId id="273" r:id="rId19"/>
    <p:sldId id="332" r:id="rId20"/>
    <p:sldId id="333" r:id="rId21"/>
    <p:sldId id="284" r:id="rId22"/>
    <p:sldId id="335" r:id="rId23"/>
    <p:sldId id="336" r:id="rId24"/>
    <p:sldId id="337" r:id="rId25"/>
    <p:sldId id="371" r:id="rId26"/>
    <p:sldId id="350" r:id="rId27"/>
    <p:sldId id="361" r:id="rId28"/>
    <p:sldId id="351" r:id="rId29"/>
    <p:sldId id="363" r:id="rId30"/>
    <p:sldId id="352" r:id="rId31"/>
    <p:sldId id="353" r:id="rId32"/>
    <p:sldId id="373" r:id="rId33"/>
    <p:sldId id="364" r:id="rId34"/>
    <p:sldId id="375" r:id="rId35"/>
    <p:sldId id="376" r:id="rId36"/>
    <p:sldId id="377" r:id="rId37"/>
    <p:sldId id="380" r:id="rId38"/>
    <p:sldId id="378" r:id="rId39"/>
    <p:sldId id="379" r:id="rId40"/>
    <p:sldId id="291" r:id="rId41"/>
    <p:sldId id="292" r:id="rId42"/>
    <p:sldId id="381" r:id="rId43"/>
    <p:sldId id="294" r:id="rId44"/>
    <p:sldId id="295" r:id="rId45"/>
    <p:sldId id="365" r:id="rId46"/>
    <p:sldId id="366" r:id="rId47"/>
    <p:sldId id="367" r:id="rId48"/>
    <p:sldId id="460" r:id="rId49"/>
    <p:sldId id="382" r:id="rId50"/>
    <p:sldId id="383" r:id="rId51"/>
    <p:sldId id="384" r:id="rId52"/>
    <p:sldId id="385" r:id="rId53"/>
    <p:sldId id="386" r:id="rId54"/>
    <p:sldId id="387" r:id="rId55"/>
    <p:sldId id="388" r:id="rId56"/>
    <p:sldId id="461" r:id="rId57"/>
    <p:sldId id="390" r:id="rId58"/>
    <p:sldId id="391" r:id="rId59"/>
    <p:sldId id="392" r:id="rId60"/>
    <p:sldId id="393" r:id="rId61"/>
    <p:sldId id="394" r:id="rId62"/>
    <p:sldId id="395" r:id="rId63"/>
    <p:sldId id="396" r:id="rId64"/>
    <p:sldId id="397" r:id="rId65"/>
    <p:sldId id="398" r:id="rId66"/>
    <p:sldId id="399" r:id="rId67"/>
    <p:sldId id="400" r:id="rId68"/>
    <p:sldId id="401" r:id="rId69"/>
    <p:sldId id="402" r:id="rId70"/>
    <p:sldId id="403" r:id="rId71"/>
    <p:sldId id="404" r:id="rId72"/>
    <p:sldId id="405" r:id="rId73"/>
    <p:sldId id="406" r:id="rId74"/>
    <p:sldId id="407" r:id="rId75"/>
    <p:sldId id="408" r:id="rId76"/>
    <p:sldId id="409" r:id="rId77"/>
    <p:sldId id="464" r:id="rId78"/>
    <p:sldId id="495" r:id="rId79"/>
    <p:sldId id="496" r:id="rId80"/>
    <p:sldId id="411" r:id="rId81"/>
    <p:sldId id="413" r:id="rId82"/>
    <p:sldId id="414" r:id="rId83"/>
    <p:sldId id="416" r:id="rId84"/>
    <p:sldId id="417" r:id="rId85"/>
    <p:sldId id="419" r:id="rId86"/>
    <p:sldId id="420" r:id="rId87"/>
    <p:sldId id="421" r:id="rId88"/>
    <p:sldId id="423" r:id="rId89"/>
    <p:sldId id="425" r:id="rId90"/>
    <p:sldId id="426" r:id="rId91"/>
    <p:sldId id="427" r:id="rId92"/>
    <p:sldId id="428" r:id="rId93"/>
    <p:sldId id="429" r:id="rId94"/>
    <p:sldId id="430" r:id="rId95"/>
    <p:sldId id="431" r:id="rId96"/>
    <p:sldId id="432" r:id="rId97"/>
    <p:sldId id="433" r:id="rId98"/>
    <p:sldId id="434" r:id="rId99"/>
    <p:sldId id="435" r:id="rId100"/>
    <p:sldId id="436" r:id="rId101"/>
    <p:sldId id="437" r:id="rId102"/>
    <p:sldId id="438" r:id="rId103"/>
    <p:sldId id="439" r:id="rId104"/>
    <p:sldId id="441" r:id="rId105"/>
    <p:sldId id="442" r:id="rId106"/>
    <p:sldId id="443" r:id="rId107"/>
    <p:sldId id="444" r:id="rId108"/>
    <p:sldId id="445" r:id="rId109"/>
    <p:sldId id="446" r:id="rId110"/>
    <p:sldId id="447" r:id="rId111"/>
    <p:sldId id="448" r:id="rId112"/>
    <p:sldId id="449" r:id="rId113"/>
    <p:sldId id="450" r:id="rId114"/>
    <p:sldId id="451" r:id="rId115"/>
    <p:sldId id="453" r:id="rId116"/>
    <p:sldId id="454" r:id="rId117"/>
    <p:sldId id="455" r:id="rId118"/>
    <p:sldId id="456" r:id="rId119"/>
    <p:sldId id="457" r:id="rId120"/>
    <p:sldId id="465" r:id="rId121"/>
    <p:sldId id="458" r:id="rId122"/>
    <p:sldId id="466" r:id="rId123"/>
    <p:sldId id="467" r:id="rId124"/>
    <p:sldId id="468" r:id="rId125"/>
    <p:sldId id="469" r:id="rId126"/>
    <p:sldId id="470" r:id="rId127"/>
    <p:sldId id="471" r:id="rId128"/>
    <p:sldId id="472" r:id="rId129"/>
    <p:sldId id="473" r:id="rId130"/>
    <p:sldId id="474" r:id="rId131"/>
    <p:sldId id="475" r:id="rId132"/>
    <p:sldId id="476" r:id="rId133"/>
    <p:sldId id="477" r:id="rId134"/>
    <p:sldId id="478" r:id="rId135"/>
    <p:sldId id="479" r:id="rId136"/>
    <p:sldId id="480" r:id="rId137"/>
    <p:sldId id="481" r:id="rId138"/>
    <p:sldId id="482" r:id="rId139"/>
    <p:sldId id="483" r:id="rId140"/>
    <p:sldId id="484" r:id="rId141"/>
    <p:sldId id="485" r:id="rId142"/>
    <p:sldId id="486" r:id="rId143"/>
    <p:sldId id="487" r:id="rId144"/>
    <p:sldId id="488" r:id="rId145"/>
    <p:sldId id="489" r:id="rId146"/>
    <p:sldId id="490" r:id="rId147"/>
    <p:sldId id="491" r:id="rId148"/>
    <p:sldId id="492" r:id="rId149"/>
    <p:sldId id="493" r:id="rId150"/>
    <p:sldId id="494" r:id="rId151"/>
    <p:sldId id="459" r:id="rId1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EE78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306" autoAdjust="0"/>
  </p:normalViewPr>
  <p:slideViewPr>
    <p:cSldViewPr>
      <p:cViewPr>
        <p:scale>
          <a:sx n="70" d="100"/>
          <a:sy n="70" d="100"/>
        </p:scale>
        <p:origin x="-1398" y="-84"/>
      </p:cViewPr>
      <p:guideLst>
        <p:guide orient="horz" pos="2160"/>
        <p:guide pos="2880"/>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BE61AB-E97D-4E50-A4CB-0F412F993030}" type="datetimeFigureOut">
              <a:rPr lang="en-IN" smtClean="0"/>
              <a:pPr/>
              <a:t>16-05-2015</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EC5277-132E-4924-9854-A265082ADE8B}" type="slidenum">
              <a:rPr lang="en-IN" smtClean="0"/>
              <a:pPr/>
              <a:t>‹#›</a:t>
            </a:fld>
            <a:endParaRPr lang="en-IN"/>
          </a:p>
        </p:txBody>
      </p:sp>
    </p:spTree>
    <p:extLst>
      <p:ext uri="{BB962C8B-B14F-4D97-AF65-F5344CB8AC3E}">
        <p14:creationId xmlns:p14="http://schemas.microsoft.com/office/powerpoint/2010/main" val="2044325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45B9B0-D995-40A1-9464-F6E8576DBB74}" type="slidenum">
              <a:rPr lang="en-US" smtClean="0"/>
              <a:pPr/>
              <a:t>2</a:t>
            </a:fld>
            <a:endParaRPr lang="en-US" dirty="0"/>
          </a:p>
        </p:txBody>
      </p:sp>
    </p:spTree>
    <p:extLst>
      <p:ext uri="{BB962C8B-B14F-4D97-AF65-F5344CB8AC3E}">
        <p14:creationId xmlns:p14="http://schemas.microsoft.com/office/powerpoint/2010/main" val="117023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796C51D-6401-4C80-B2AA-2E4448A06138}" type="slidenum">
              <a:rPr lang="en-US" smtClean="0"/>
              <a:pPr/>
              <a:t>4</a:t>
            </a:fld>
            <a:endParaRPr lang="en-US"/>
          </a:p>
        </p:txBody>
      </p:sp>
    </p:spTree>
    <p:extLst>
      <p:ext uri="{BB962C8B-B14F-4D97-AF65-F5344CB8AC3E}">
        <p14:creationId xmlns:p14="http://schemas.microsoft.com/office/powerpoint/2010/main" val="247488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796C51D-6401-4C80-B2AA-2E4448A06138}" type="slidenum">
              <a:rPr lang="en-US" smtClean="0"/>
              <a:pPr/>
              <a:t>5</a:t>
            </a:fld>
            <a:endParaRPr lang="en-US"/>
          </a:p>
        </p:txBody>
      </p:sp>
    </p:spTree>
    <p:extLst>
      <p:ext uri="{BB962C8B-B14F-4D97-AF65-F5344CB8AC3E}">
        <p14:creationId xmlns:p14="http://schemas.microsoft.com/office/powerpoint/2010/main" val="257977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F46D9FF9-6A42-44F2-8F58-781C81EC53C8}" type="datetimeFigureOut">
              <a:rPr lang="en-IN" smtClean="0"/>
              <a:pPr/>
              <a:t>16-05-2015</a:t>
            </a:fld>
            <a:endParaRPr lang="en-IN"/>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IN"/>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314BAA36-E3BA-4710-8194-39193DBB040E}"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14BAA36-E3BA-4710-8194-39193DBB040E}"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F46D9FF9-6A42-44F2-8F58-781C81EC53C8}" type="datetimeFigureOut">
              <a:rPr lang="en-IN" smtClean="0"/>
              <a:pPr/>
              <a:t>16-05-2015</a:t>
            </a:fld>
            <a:endParaRPr lang="en-IN"/>
          </a:p>
        </p:txBody>
      </p:sp>
      <p:sp>
        <p:nvSpPr>
          <p:cNvPr id="5" name="Footer Placeholder 4"/>
          <p:cNvSpPr>
            <a:spLocks noGrp="1"/>
          </p:cNvSpPr>
          <p:nvPr>
            <p:ph type="ftr" sz="quarter" idx="11"/>
          </p:nvPr>
        </p:nvSpPr>
        <p:spPr>
          <a:xfrm>
            <a:off x="457201" y="6248207"/>
            <a:ext cx="5573483" cy="365125"/>
          </a:xfrm>
        </p:spPr>
        <p:txBody>
          <a:bodyPr/>
          <a:lstStyle/>
          <a:p>
            <a:endParaRPr lang="en-IN"/>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314BAA36-E3BA-4710-8194-39193DBB040E}"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314BAA36-E3BA-4710-8194-39193DBB040E}" type="slidenum">
              <a:rPr lang="en-IN" smtClean="0"/>
              <a:pPr/>
              <a:t>‹#›</a:t>
            </a:fld>
            <a:endParaRPr lang="en-IN"/>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314BAA36-E3BA-4710-8194-39193DBB040E}" type="slidenum">
              <a:rPr lang="en-IN" smtClean="0"/>
              <a:pPr/>
              <a:t>‹#›</a:t>
            </a:fld>
            <a:endParaRPr lang="en-IN"/>
          </a:p>
        </p:txBody>
      </p:sp>
      <p:sp>
        <p:nvSpPr>
          <p:cNvPr id="14" name="Footer Placeholder 13"/>
          <p:cNvSpPr>
            <a:spLocks noGrp="1"/>
          </p:cNvSpPr>
          <p:nvPr>
            <p:ph type="ftr" sz="quarter" idx="12"/>
          </p:nvPr>
        </p:nvSpPr>
        <p:spPr/>
        <p:txBody>
          <a:bodyPr/>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F46D9FF9-6A42-44F2-8F58-781C81EC53C8}" type="datetimeFigureOut">
              <a:rPr lang="en-IN" smtClean="0"/>
              <a:pPr/>
              <a:t>16-05-2015</a:t>
            </a:fld>
            <a:endParaRPr lang="en-IN"/>
          </a:p>
        </p:txBody>
      </p:sp>
      <p:sp>
        <p:nvSpPr>
          <p:cNvPr id="10" name="Slide Number Placeholder 9"/>
          <p:cNvSpPr>
            <a:spLocks noGrp="1"/>
          </p:cNvSpPr>
          <p:nvPr>
            <p:ph type="sldNum" sz="quarter" idx="16"/>
          </p:nvPr>
        </p:nvSpPr>
        <p:spPr/>
        <p:txBody>
          <a:bodyPr rtlCol="0"/>
          <a:lstStyle/>
          <a:p>
            <a:fld id="{314BAA36-E3BA-4710-8194-39193DBB040E}" type="slidenum">
              <a:rPr lang="en-IN" smtClean="0"/>
              <a:pPr/>
              <a:t>‹#›</a:t>
            </a:fld>
            <a:endParaRPr lang="en-IN"/>
          </a:p>
        </p:txBody>
      </p:sp>
      <p:sp>
        <p:nvSpPr>
          <p:cNvPr id="12" name="Footer Placeholder 11"/>
          <p:cNvSpPr>
            <a:spLocks noGrp="1"/>
          </p:cNvSpPr>
          <p:nvPr>
            <p:ph type="ftr" sz="quarter" idx="17"/>
          </p:nvPr>
        </p:nvSpPr>
        <p:spPr/>
        <p:txBody>
          <a:bodyPr rtlCol="0"/>
          <a:lstStyle/>
          <a:p>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F46D9FF9-6A42-44F2-8F58-781C81EC53C8}" type="datetimeFigureOut">
              <a:rPr lang="en-IN" smtClean="0"/>
              <a:pPr/>
              <a:t>16-05-2015</a:t>
            </a:fld>
            <a:endParaRPr lang="en-IN"/>
          </a:p>
        </p:txBody>
      </p:sp>
      <p:sp>
        <p:nvSpPr>
          <p:cNvPr id="12" name="Slide Number Placeholder 11"/>
          <p:cNvSpPr>
            <a:spLocks noGrp="1"/>
          </p:cNvSpPr>
          <p:nvPr>
            <p:ph type="sldNum" sz="quarter" idx="16"/>
          </p:nvPr>
        </p:nvSpPr>
        <p:spPr/>
        <p:txBody>
          <a:bodyPr rtlCol="0"/>
          <a:lstStyle/>
          <a:p>
            <a:fld id="{314BAA36-E3BA-4710-8194-39193DBB040E}" type="slidenum">
              <a:rPr lang="en-IN" smtClean="0"/>
              <a:pPr/>
              <a:t>‹#›</a:t>
            </a:fld>
            <a:endParaRPr lang="en-IN"/>
          </a:p>
        </p:txBody>
      </p:sp>
      <p:sp>
        <p:nvSpPr>
          <p:cNvPr id="14" name="Footer Placeholder 13"/>
          <p:cNvSpPr>
            <a:spLocks noGrp="1"/>
          </p:cNvSpPr>
          <p:nvPr>
            <p:ph type="ftr" sz="quarter" idx="17"/>
          </p:nvPr>
        </p:nvSpPr>
        <p:spPr/>
        <p:txBody>
          <a:bodyPr rtlCol="0"/>
          <a:lstStyle/>
          <a:p>
            <a:endParaRPr lang="en-IN"/>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314BAA36-E3BA-4710-8194-39193DBB040E}"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314BAA36-E3BA-4710-8194-39193DBB040E}"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46D9FF9-6A42-44F2-8F58-781C81EC53C8}" type="datetimeFigureOut">
              <a:rPr lang="en-IN" smtClean="0"/>
              <a:pPr/>
              <a:t>16-05-2015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314BAA36-E3BA-4710-8194-39193DBB040E}" type="slidenum">
              <a:rPr lang="en-IN" smtClean="0"/>
              <a:pPr/>
              <a:t>‹#›</a:t>
            </a:fld>
            <a:endParaRPr lang="en-IN"/>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F46D9FF9-6A42-44F2-8F58-781C81EC53C8}" type="datetimeFigureOut">
              <a:rPr lang="en-IN" smtClean="0"/>
              <a:pPr/>
              <a:t>16-05-2015</a:t>
            </a:fld>
            <a:endParaRPr lang="en-IN"/>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314BAA36-E3BA-4710-8194-39193DBB040E}" type="slidenum">
              <a:rPr lang="en-IN" smtClean="0"/>
              <a:pPr/>
              <a:t>‹#›</a:t>
            </a:fld>
            <a:endParaRPr lang="en-IN"/>
          </a:p>
        </p:txBody>
      </p:sp>
      <p:sp>
        <p:nvSpPr>
          <p:cNvPr id="14" name="Footer Placeholder 13"/>
          <p:cNvSpPr>
            <a:spLocks noGrp="1"/>
          </p:cNvSpPr>
          <p:nvPr>
            <p:ph type="ftr" sz="quarter" idx="12"/>
          </p:nvPr>
        </p:nvSpPr>
        <p:spPr>
          <a:xfrm>
            <a:off x="1600200" y="6248206"/>
            <a:ext cx="4572000" cy="365125"/>
          </a:xfrm>
        </p:spPr>
        <p:txBody>
          <a:bodyPr rtlCol="0"/>
          <a:lstStyle/>
          <a:p>
            <a:endParaRPr lang="en-IN"/>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46D9FF9-6A42-44F2-8F58-781C81EC53C8}" type="datetimeFigureOut">
              <a:rPr lang="en-IN" smtClean="0"/>
              <a:pPr/>
              <a:t>16-05-2015</a:t>
            </a:fld>
            <a:endParaRPr lang="en-IN"/>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IN"/>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314BAA36-E3BA-4710-8194-39193DBB040E}"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4.emf"/></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23.png"/></Relationships>
</file>

<file path=ppt/slides/_rels/slide11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25.emf"/></Relationships>
</file>

<file path=ppt/slides/_rels/slide1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6.emf"/></Relationships>
</file>

<file path=ppt/slides/_rels/slide13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8.emf"/></Relationships>
</file>

<file path=ppt/slides/_rels/slide150.xml.rels><?xml version="1.0" encoding="UTF-8" standalone="yes"?>
<Relationships xmlns="http://schemas.openxmlformats.org/package/2006/relationships"><Relationship Id="rId3" Type="http://schemas.openxmlformats.org/officeDocument/2006/relationships/hyperlink" Target="http://www.scn.sap.com/" TargetMode="External"/><Relationship Id="rId2" Type="http://schemas.openxmlformats.org/officeDocument/2006/relationships/hyperlink" Target="http://www.stactoverfolw.com/" TargetMode="External"/><Relationship Id="rId1" Type="http://schemas.openxmlformats.org/officeDocument/2006/relationships/slideLayout" Target="../slideLayouts/slideLayout2.xml"/><Relationship Id="rId6" Type="http://schemas.openxmlformats.org/officeDocument/2006/relationships/hyperlink" Target="http://www.codeproject.com/" TargetMode="External"/><Relationship Id="rId5" Type="http://schemas.openxmlformats.org/officeDocument/2006/relationships/hyperlink" Target="https://developers.google.com/" TargetMode="External"/><Relationship Id="rId4" Type="http://schemas.openxmlformats.org/officeDocument/2006/relationships/hyperlink" Target="http://www.c-sharpcorner.com/"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mailto:shyam@aspirationsoftechs.com" TargetMode="External"/><Relationship Id="rId7"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aspirationsoftech.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7.jpe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484784"/>
            <a:ext cx="9144000" cy="5373216"/>
          </a:xfrm>
        </p:spPr>
        <p:txBody>
          <a:bodyPr>
            <a:noAutofit/>
          </a:bodyPr>
          <a:lstStyle/>
          <a:p>
            <a:pPr marL="0" indent="0" algn="ctr">
              <a:buNone/>
            </a:pPr>
            <a:r>
              <a:rPr lang="en-US" sz="1400" u="sng" dirty="0" smtClean="0">
                <a:latin typeface="Times New Roman" pitchFamily="18" charset="0"/>
                <a:cs typeface="Times New Roman" pitchFamily="18" charset="0"/>
              </a:rPr>
              <a:t>Submitted By</a:t>
            </a:r>
          </a:p>
          <a:p>
            <a:pPr marL="0" indent="0" algn="ctr">
              <a:buNone/>
            </a:pPr>
            <a:r>
              <a:rPr lang="en-US" sz="1400" dirty="0" smtClean="0">
                <a:latin typeface="Times New Roman" pitchFamily="18" charset="0"/>
                <a:cs typeface="Times New Roman" pitchFamily="18" charset="0"/>
              </a:rPr>
              <a:t>Parthiv B.Patel                         Exam No.13084221106</a:t>
            </a:r>
          </a:p>
          <a:p>
            <a:pPr marL="0" indent="0" algn="ctr">
              <a:buNone/>
            </a:pPr>
            <a:r>
              <a:rPr lang="en-US" sz="1400" dirty="0" smtClean="0">
                <a:latin typeface="Times New Roman" pitchFamily="18" charset="0"/>
                <a:cs typeface="Times New Roman" pitchFamily="18" charset="0"/>
              </a:rPr>
              <a:t>Khushbu B Modi                      Exam No.13084221049</a:t>
            </a:r>
          </a:p>
          <a:p>
            <a:pPr marL="0" indent="0" algn="ctr">
              <a:buNone/>
            </a:pPr>
            <a:endParaRPr lang="en-US" sz="1400" dirty="0" smtClean="0">
              <a:latin typeface="Times New Roman" pitchFamily="18" charset="0"/>
              <a:cs typeface="Times New Roman" pitchFamily="18" charset="0"/>
            </a:endParaRPr>
          </a:p>
          <a:p>
            <a:pPr marL="0" indent="0" algn="ctr">
              <a:buNone/>
            </a:pPr>
            <a:r>
              <a:rPr lang="en-US" sz="1800" b="1" dirty="0" smtClean="0">
                <a:solidFill>
                  <a:schemeClr val="accent2">
                    <a:lumMod val="75000"/>
                  </a:schemeClr>
                </a:solidFill>
                <a:latin typeface="Times New Roman" pitchFamily="18" charset="0"/>
                <a:cs typeface="Times New Roman" pitchFamily="18" charset="0"/>
              </a:rPr>
              <a:t>Group No : 42</a:t>
            </a:r>
          </a:p>
          <a:p>
            <a:pPr marL="0" indent="0" algn="ctr">
              <a:buNone/>
            </a:pPr>
            <a:r>
              <a:rPr lang="en-US" sz="1400" dirty="0" smtClean="0">
                <a:latin typeface="Times New Roman" pitchFamily="18" charset="0"/>
                <a:cs typeface="Times New Roman" pitchFamily="18" charset="0"/>
              </a:rPr>
              <a:t>M.Sc.(Information Technology)</a:t>
            </a:r>
          </a:p>
          <a:p>
            <a:pPr marL="0" indent="0" algn="ctr">
              <a:buNone/>
            </a:pPr>
            <a:r>
              <a:rPr lang="en-US" sz="1400" dirty="0" smtClean="0">
                <a:latin typeface="Times New Roman" pitchFamily="18" charset="0"/>
                <a:cs typeface="Times New Roman" pitchFamily="18" charset="0"/>
              </a:rPr>
              <a:t>Semester-IV</a:t>
            </a:r>
          </a:p>
          <a:p>
            <a:pPr marL="0" indent="0" algn="ctr">
              <a:buNone/>
            </a:pPr>
            <a:endParaRPr lang="en-US" sz="1400" dirty="0" smtClean="0">
              <a:latin typeface="Times New Roman" pitchFamily="18" charset="0"/>
              <a:cs typeface="Times New Roman" pitchFamily="18" charset="0"/>
            </a:endParaRPr>
          </a:p>
          <a:p>
            <a:pPr marL="0" indent="0" algn="ctr">
              <a:buNone/>
            </a:pPr>
            <a:endParaRPr lang="en-US" sz="1400" dirty="0" smtClean="0">
              <a:latin typeface="Times New Roman" pitchFamily="18" charset="0"/>
              <a:cs typeface="Times New Roman" pitchFamily="18" charset="0"/>
            </a:endParaRPr>
          </a:p>
          <a:p>
            <a:pPr marL="0" indent="0" algn="ctr">
              <a:buNone/>
            </a:pPr>
            <a:endParaRPr lang="en-US" sz="1400" dirty="0" smtClean="0">
              <a:latin typeface="Times New Roman" pitchFamily="18" charset="0"/>
              <a:cs typeface="Times New Roman" pitchFamily="18" charset="0"/>
            </a:endParaRPr>
          </a:p>
          <a:p>
            <a:pPr marL="0" indent="0">
              <a:buNone/>
            </a:pPr>
            <a:r>
              <a:rPr lang="en-IN" sz="1400" dirty="0" smtClean="0">
                <a:latin typeface="Times New Roman" panose="02020603050405020304" pitchFamily="18" charset="0"/>
                <a:cs typeface="Times New Roman" panose="02020603050405020304" pitchFamily="18" charset="0"/>
              </a:rPr>
              <a:t>						</a:t>
            </a:r>
          </a:p>
          <a:p>
            <a:pPr marL="0" indent="0">
              <a:buNone/>
            </a:pPr>
            <a:endParaRPr lang="en-IN" sz="1400" dirty="0" smtClean="0">
              <a:latin typeface="Times New Roman" panose="02020603050405020304" pitchFamily="18" charset="0"/>
              <a:cs typeface="Times New Roman" panose="02020603050405020304" pitchFamily="18" charset="0"/>
            </a:endParaRPr>
          </a:p>
          <a:p>
            <a:pPr marL="0" indent="0">
              <a:buNone/>
            </a:pPr>
            <a:endParaRPr lang="en-IN" sz="1400" dirty="0" smtClean="0">
              <a:latin typeface="Times New Roman" panose="02020603050405020304" pitchFamily="18" charset="0"/>
              <a:cs typeface="Times New Roman" panose="02020603050405020304" pitchFamily="18" charset="0"/>
            </a:endParaRPr>
          </a:p>
          <a:p>
            <a:pPr marL="0" indent="0" algn="ctr">
              <a:buNone/>
            </a:pPr>
            <a:r>
              <a:rPr lang="en-US" sz="1400" u="sng" dirty="0" smtClean="0">
                <a:latin typeface="Times New Roman" pitchFamily="18" charset="0"/>
                <a:cs typeface="Times New Roman" pitchFamily="18" charset="0"/>
              </a:rPr>
              <a:t>Submitted To</a:t>
            </a:r>
          </a:p>
          <a:p>
            <a:pPr marL="0" indent="0" algn="ctr">
              <a:buNone/>
            </a:pPr>
            <a:r>
              <a:rPr lang="en-US" sz="1400" dirty="0" smtClean="0">
                <a:latin typeface="Times New Roman" pitchFamily="18" charset="0"/>
                <a:cs typeface="Times New Roman" pitchFamily="18" charset="0"/>
              </a:rPr>
              <a:t>Department Of Computer Science-IIC,</a:t>
            </a:r>
          </a:p>
          <a:p>
            <a:pPr marL="0" indent="0" algn="ctr">
              <a:buNone/>
            </a:pPr>
            <a:r>
              <a:rPr lang="en-US" sz="1400" dirty="0" smtClean="0">
                <a:latin typeface="Times New Roman" pitchFamily="18" charset="0"/>
                <a:cs typeface="Times New Roman" pitchFamily="18" charset="0"/>
              </a:rPr>
              <a:t>Ganpat University, Ganpat Vidyanagar -384012 </a:t>
            </a:r>
          </a:p>
          <a:p>
            <a:pPr marL="0" indent="0" algn="ctr">
              <a:buNone/>
            </a:pPr>
            <a:r>
              <a:rPr lang="en-US" sz="1400" dirty="0" smtClean="0">
                <a:latin typeface="Times New Roman" pitchFamily="18" charset="0"/>
                <a:cs typeface="Times New Roman" pitchFamily="18" charset="0"/>
              </a:rPr>
              <a:t>Jan/May.- 2015</a:t>
            </a:r>
          </a:p>
          <a:p>
            <a:pPr marL="0" indent="0">
              <a:buNone/>
            </a:pPr>
            <a:endParaRPr lang="en-IN" sz="1200" dirty="0">
              <a:latin typeface="Times New Roman" panose="02020603050405020304" pitchFamily="18" charset="0"/>
              <a:cs typeface="Times New Roman" panose="02020603050405020304" pitchFamily="18" charset="0"/>
            </a:endParaRPr>
          </a:p>
        </p:txBody>
      </p:sp>
      <p:pic>
        <p:nvPicPr>
          <p:cNvPr id="6" name="Picture 10" descr="New logo GNU"/>
          <p:cNvPicPr>
            <a:picLocks noChangeAspect="1" noChangeArrowheads="1"/>
          </p:cNvPicPr>
          <p:nvPr/>
        </p:nvPicPr>
        <p:blipFill>
          <a:blip r:embed="rId2" cstate="print"/>
          <a:srcRect/>
          <a:stretch>
            <a:fillRect/>
          </a:stretch>
        </p:blipFill>
        <p:spPr bwMode="auto">
          <a:xfrm>
            <a:off x="3673475" y="3356992"/>
            <a:ext cx="1797050" cy="1797050"/>
          </a:xfrm>
          <a:prstGeom prst="rect">
            <a:avLst/>
          </a:prstGeom>
          <a:noFill/>
          <a:ln w="9525">
            <a:noFill/>
            <a:miter lim="800000"/>
            <a:headEnd/>
            <a:tailEnd/>
          </a:ln>
        </p:spPr>
      </p:pic>
      <p:sp>
        <p:nvSpPr>
          <p:cNvPr id="7" name="Title 3"/>
          <p:cNvSpPr>
            <a:spLocks noGrp="1"/>
          </p:cNvSpPr>
          <p:nvPr>
            <p:ph type="title"/>
          </p:nvPr>
        </p:nvSpPr>
        <p:spPr>
          <a:xfrm>
            <a:off x="35496" y="620688"/>
            <a:ext cx="9108504" cy="144016"/>
          </a:xfrm>
        </p:spPr>
        <p:txBody>
          <a:bodyPr>
            <a:noAutofit/>
          </a:bodyPr>
          <a:lstStyle/>
          <a:p>
            <a:pPr algn="ctr"/>
            <a:r>
              <a:rPr lang="en-IN" sz="1400" b="1" dirty="0" smtClean="0">
                <a:solidFill>
                  <a:schemeClr val="accent2">
                    <a:lumMod val="75000"/>
                  </a:schemeClr>
                </a:solidFill>
                <a:latin typeface="Times New Roman" pitchFamily="18" charset="0"/>
                <a:cs typeface="Times New Roman" pitchFamily="18" charset="0"/>
              </a:rPr>
              <a:t/>
            </a:r>
            <a:br>
              <a:rPr lang="en-IN" sz="1400" b="1" dirty="0" smtClean="0">
                <a:solidFill>
                  <a:schemeClr val="accent2">
                    <a:lumMod val="75000"/>
                  </a:schemeClr>
                </a:solidFill>
                <a:latin typeface="Times New Roman" pitchFamily="18" charset="0"/>
                <a:cs typeface="Times New Roman" pitchFamily="18" charset="0"/>
              </a:rPr>
            </a:br>
            <a:r>
              <a:rPr lang="en-IN" sz="2000" b="1" dirty="0" smtClean="0">
                <a:solidFill>
                  <a:schemeClr val="accent2">
                    <a:lumMod val="75000"/>
                  </a:schemeClr>
                </a:solidFill>
                <a:latin typeface="Times New Roman" pitchFamily="18" charset="0"/>
                <a:cs typeface="Times New Roman" pitchFamily="18" charset="0"/>
              </a:rPr>
              <a:t>A Project Presentation </a:t>
            </a:r>
            <a:br>
              <a:rPr lang="en-IN" sz="2000" b="1" dirty="0" smtClean="0">
                <a:solidFill>
                  <a:schemeClr val="accent2">
                    <a:lumMod val="75000"/>
                  </a:schemeClr>
                </a:solidFill>
                <a:latin typeface="Times New Roman" pitchFamily="18" charset="0"/>
                <a:cs typeface="Times New Roman" pitchFamily="18" charset="0"/>
              </a:rPr>
            </a:br>
            <a:r>
              <a:rPr lang="en-IN" sz="1400" b="1" dirty="0" smtClean="0">
                <a:solidFill>
                  <a:schemeClr val="accent2">
                    <a:lumMod val="75000"/>
                  </a:schemeClr>
                </a:solidFill>
                <a:latin typeface="Times New Roman" pitchFamily="18" charset="0"/>
                <a:cs typeface="Times New Roman" pitchFamily="18" charset="0"/>
              </a:rPr>
              <a:t/>
            </a:r>
            <a:br>
              <a:rPr lang="en-IN" sz="1400" b="1" dirty="0" smtClean="0">
                <a:solidFill>
                  <a:schemeClr val="accent2">
                    <a:lumMod val="75000"/>
                  </a:schemeClr>
                </a:solidFill>
                <a:latin typeface="Times New Roman" pitchFamily="18" charset="0"/>
                <a:cs typeface="Times New Roman" pitchFamily="18" charset="0"/>
              </a:rPr>
            </a:br>
            <a:r>
              <a:rPr lang="en-IN" sz="1800" b="1" dirty="0" smtClean="0">
                <a:solidFill>
                  <a:schemeClr val="accent2">
                    <a:lumMod val="75000"/>
                  </a:schemeClr>
                </a:solidFill>
                <a:latin typeface="Times New Roman" pitchFamily="18" charset="0"/>
                <a:cs typeface="Times New Roman" pitchFamily="18" charset="0"/>
              </a:rPr>
              <a:t>On</a:t>
            </a:r>
            <a:br>
              <a:rPr lang="en-IN" sz="1800" b="1" dirty="0" smtClean="0">
                <a:solidFill>
                  <a:schemeClr val="accent2">
                    <a:lumMod val="75000"/>
                  </a:schemeClr>
                </a:solidFill>
                <a:latin typeface="Times New Roman" pitchFamily="18" charset="0"/>
                <a:cs typeface="Times New Roman" pitchFamily="18" charset="0"/>
              </a:rPr>
            </a:br>
            <a:r>
              <a:rPr lang="en-IN" sz="1400" dirty="0" smtClean="0">
                <a:latin typeface="Times New Roman" pitchFamily="18" charset="0"/>
                <a:cs typeface="Times New Roman" pitchFamily="18" charset="0"/>
              </a:rPr>
              <a:t/>
            </a:r>
            <a:br>
              <a:rPr lang="en-IN" sz="1400"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Car Assemble And Service Station</a:t>
            </a:r>
            <a:br>
              <a:rPr lang="en-IN" sz="2400" b="1" dirty="0" smtClean="0">
                <a:latin typeface="Times New Roman" pitchFamily="18" charset="0"/>
                <a:cs typeface="Times New Roman" pitchFamily="18" charset="0"/>
              </a:rPr>
            </a:br>
            <a:endParaRPr lang="en-IN" sz="2400" b="1" dirty="0"/>
          </a:p>
        </p:txBody>
      </p:sp>
    </p:spTree>
    <p:extLst>
      <p:ext uri="{BB962C8B-B14F-4D97-AF65-F5344CB8AC3E}">
        <p14:creationId xmlns:p14="http://schemas.microsoft.com/office/powerpoint/2010/main" val="1415650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381928269"/>
              </p:ext>
            </p:extLst>
          </p:nvPr>
        </p:nvGraphicFramePr>
        <p:xfrm>
          <a:off x="0" y="11970"/>
          <a:ext cx="9144000" cy="6846030"/>
        </p:xfrm>
        <a:graphic>
          <a:graphicData uri="http://schemas.openxmlformats.org/presentationml/2006/ole">
            <mc:AlternateContent xmlns:mc="http://schemas.openxmlformats.org/markup-compatibility/2006">
              <mc:Choice xmlns:v="urn:schemas-microsoft-com:vml" Requires="v">
                <p:oleObj spid="_x0000_s1337" name="Visio" r:id="rId3" imgW="9737377" imgH="8837192" progId="Visio.Drawing.11">
                  <p:embed/>
                </p:oleObj>
              </mc:Choice>
              <mc:Fallback>
                <p:oleObj name="Visio" r:id="rId3" imgW="9737377" imgH="8837192"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970"/>
                        <a:ext cx="9144000" cy="6846030"/>
                      </a:xfrm>
                      <a:prstGeom prst="rect">
                        <a:avLst/>
                      </a:prstGeom>
                      <a:noFill/>
                    </p:spPr>
                  </p:pic>
                </p:oleObj>
              </mc:Fallback>
            </mc:AlternateContent>
          </a:graphicData>
        </a:graphic>
      </p:graphicFrame>
    </p:spTree>
    <p:extLst>
      <p:ext uri="{BB962C8B-B14F-4D97-AF65-F5344CB8AC3E}">
        <p14:creationId xmlns:p14="http://schemas.microsoft.com/office/powerpoint/2010/main" val="51852855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997568" y="116632"/>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a:t>Sign-Out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525344"/>
            <a:ext cx="725455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This is Sign-Out page, here Customer can sign-out from site.</a:t>
            </a:r>
            <a:endParaRPr lang="en-IN" dirty="0">
              <a:latin typeface="Times New Roman" panose="02020603050405020304" pitchFamily="18" charset="0"/>
              <a:cs typeface="Times New Roman" panose="02020603050405020304" pitchFamily="18" charset="0"/>
            </a:endParaRPr>
          </a:p>
        </p:txBody>
      </p:sp>
      <p:pic>
        <p:nvPicPr>
          <p:cNvPr id="17412" name="Picture 113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692696"/>
            <a:ext cx="9180512" cy="2743522"/>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113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3573017"/>
            <a:ext cx="9180512"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13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1168"/>
            <a:ext cx="9180512" cy="15841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6"/>
          <p:cNvSpPr>
            <a:spLocks noChangeArrowheads="1"/>
          </p:cNvSpPr>
          <p:nvPr/>
        </p:nvSpPr>
        <p:spPr bwMode="auto">
          <a:xfrm>
            <a:off x="0" y="6600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418357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925560" y="656878"/>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Sign-in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505599"/>
            <a:ext cx="9180511"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This is Sign-In Page; Here Operator can sign-in into site.</a:t>
            </a:r>
            <a:endParaRPr lang="en-IN" dirty="0">
              <a:latin typeface="Times New Roman" panose="02020603050405020304" pitchFamily="18" charset="0"/>
              <a:cs typeface="Times New Roman" panose="02020603050405020304" pitchFamily="18" charset="0"/>
            </a:endParaRPr>
          </a:p>
        </p:txBody>
      </p:sp>
      <p:sp>
        <p:nvSpPr>
          <p:cNvPr id="7" name="Text Box 55"/>
          <p:cNvSpPr txBox="1"/>
          <p:nvPr/>
        </p:nvSpPr>
        <p:spPr>
          <a:xfrm>
            <a:off x="3923928" y="116632"/>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Operator</a:t>
            </a:r>
            <a:endParaRPr lang="en-IN" sz="1100" dirty="0">
              <a:effectLst/>
              <a:ea typeface="Calibri" panose="020F0502020204030204" pitchFamily="34" charset="0"/>
              <a:cs typeface="Times New Roman" panose="02020603050405020304" pitchFamily="18" charset="0"/>
            </a:endParaRPr>
          </a:p>
        </p:txBody>
      </p:sp>
      <p:pic>
        <p:nvPicPr>
          <p:cNvPr id="8" name="Picture 7"/>
          <p:cNvPicPr/>
          <p:nvPr/>
        </p:nvPicPr>
        <p:blipFill>
          <a:blip r:embed="rId2"/>
          <a:stretch>
            <a:fillRect/>
          </a:stretch>
        </p:blipFill>
        <p:spPr>
          <a:xfrm>
            <a:off x="0" y="1124743"/>
            <a:ext cx="9144000" cy="5380855"/>
          </a:xfrm>
          <a:prstGeom prst="rect">
            <a:avLst/>
          </a:prstGeom>
        </p:spPr>
      </p:pic>
    </p:spTree>
    <p:extLst>
      <p:ext uri="{BB962C8B-B14F-4D97-AF65-F5344CB8AC3E}">
        <p14:creationId xmlns:p14="http://schemas.microsoft.com/office/powerpoint/2010/main" val="181796958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548680"/>
            <a:ext cx="178163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Operator Home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505599"/>
            <a:ext cx="7254552" cy="307777"/>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itchFamily="18" charset="0"/>
              </a:rPr>
              <a:t>Description: </a:t>
            </a:r>
            <a:r>
              <a:rPr lang="en-US" sz="1400" dirty="0">
                <a:latin typeface="Times New Roman" pitchFamily="18" charset="0"/>
                <a:cs typeface="Times New Roman" pitchFamily="18" charset="0"/>
              </a:rPr>
              <a:t>This is an Operator Home; Here Operator can perform various tasks.</a:t>
            </a:r>
            <a:endParaRPr lang="en-IN" dirty="0">
              <a:latin typeface="Times New Roman" panose="02020603050405020304" pitchFamily="18" charset="0"/>
              <a:cs typeface="Times New Roman" panose="02020603050405020304" pitchFamily="18" charset="0"/>
            </a:endParaRP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908720"/>
            <a:ext cx="9180512" cy="5539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31391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548680"/>
            <a:ext cx="214167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Registration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525344"/>
            <a:ext cx="725455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From this page, </a:t>
            </a:r>
            <a:r>
              <a:rPr lang="en-IN" sz="1400" dirty="0">
                <a:latin typeface="Times New Roman" pitchFamily="18" charset="0"/>
                <a:cs typeface="Times New Roman" pitchFamily="18" charset="0"/>
              </a:rPr>
              <a:t> </a:t>
            </a:r>
            <a:r>
              <a:rPr lang="en-IN" sz="1400" dirty="0" smtClean="0">
                <a:latin typeface="Times New Roman" pitchFamily="18" charset="0"/>
                <a:cs typeface="Times New Roman" pitchFamily="18" charset="0"/>
              </a:rPr>
              <a:t>Operator</a:t>
            </a:r>
            <a:r>
              <a:rPr lang="en-IN" sz="1400" dirty="0" smtClean="0">
                <a:latin typeface="Times New Roman" pitchFamily="18" charset="0"/>
                <a:cs typeface="Times New Roman" pitchFamily="18" charset="0"/>
              </a:rPr>
              <a:t> </a:t>
            </a:r>
            <a:r>
              <a:rPr lang="en-IN" sz="1400" dirty="0">
                <a:latin typeface="Times New Roman" pitchFamily="18" charset="0"/>
                <a:cs typeface="Times New Roman" pitchFamily="18" charset="0"/>
              </a:rPr>
              <a:t>can register new Customer into site.</a:t>
            </a:r>
            <a:endParaRPr lang="en-IN" dirty="0">
              <a:latin typeface="Times New Roman" panose="02020603050405020304" pitchFamily="18" charset="0"/>
              <a:cs typeface="Times New Roman" panose="02020603050405020304" pitchFamily="18" charset="0"/>
            </a:endParaRPr>
          </a:p>
        </p:txBody>
      </p:sp>
      <p:pic>
        <p:nvPicPr>
          <p:cNvPr id="18434" name="Picture 114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2186"/>
            <a:ext cx="9144000" cy="3100918"/>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14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72086"/>
            <a:ext cx="9144000" cy="245325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4"/>
          <p:cNvSpPr>
            <a:spLocks noChangeArrowheads="1"/>
          </p:cNvSpPr>
          <p:nvPr/>
        </p:nvSpPr>
        <p:spPr bwMode="auto">
          <a:xfrm>
            <a:off x="0" y="3467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5"/>
          <p:cNvSpPr>
            <a:spLocks noChangeArrowheads="1"/>
          </p:cNvSpPr>
          <p:nvPr/>
        </p:nvSpPr>
        <p:spPr bwMode="auto">
          <a:xfrm>
            <a:off x="0" y="5848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345" y="1340768"/>
            <a:ext cx="792088" cy="22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8664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476672"/>
            <a:ext cx="1997660" cy="39585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Vehicle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33591"/>
            <a:ext cx="725455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a:t>
            </a:r>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From this page, Operator can Add, Update or Delete particular customer vehicle.</a:t>
            </a:r>
            <a:endParaRPr lang="en-I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0" y="1052737"/>
            <a:ext cx="9144000" cy="5380854"/>
          </a:xfrm>
          <a:prstGeom prst="rect">
            <a:avLst/>
          </a:prstGeom>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556792"/>
            <a:ext cx="962025" cy="40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9945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476672"/>
            <a:ext cx="2069668" cy="39585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Add Customer Vehicle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53336"/>
            <a:ext cx="725455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From this page, Operator can manage particular customer </a:t>
            </a:r>
            <a:r>
              <a:rPr lang="en-IN" sz="1400" dirty="0" smtClean="0">
                <a:latin typeface="Times New Roman" pitchFamily="18" charset="0"/>
                <a:cs typeface="Times New Roman" pitchFamily="18" charset="0"/>
              </a:rPr>
              <a:t>vehicle.</a:t>
            </a:r>
            <a:endParaRPr lang="en-IN"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0" y="1196752"/>
            <a:ext cx="9252519" cy="5256584"/>
          </a:xfrm>
          <a:prstGeom prst="rect">
            <a:avLst/>
          </a:prstGeom>
        </p:spPr>
      </p:pic>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1700808"/>
            <a:ext cx="96202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260763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2987824" y="476672"/>
            <a:ext cx="3888432" cy="39585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Manage Page after Performing Operations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00028"/>
            <a:ext cx="7254552" cy="523220"/>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itchFamily="18" charset="0"/>
              </a:rPr>
              <a:t>Description: </a:t>
            </a:r>
            <a:r>
              <a:rPr lang="en-US" sz="1400" dirty="0">
                <a:latin typeface="Times New Roman" pitchFamily="18" charset="0"/>
                <a:cs typeface="Times New Roman" pitchFamily="18" charset="0"/>
              </a:rPr>
              <a:t>This is Customer Vehicle </a:t>
            </a:r>
            <a:r>
              <a:rPr lang="en-US" sz="1400" dirty="0" smtClean="0">
                <a:latin typeface="Times New Roman" pitchFamily="18" charset="0"/>
                <a:cs typeface="Times New Roman" pitchFamily="18" charset="0"/>
              </a:rPr>
              <a:t>Page</a:t>
            </a:r>
            <a:r>
              <a:rPr lang="en-US" sz="1400" dirty="0">
                <a:latin typeface="Times New Roman" pitchFamily="18" charset="0"/>
                <a:cs typeface="Times New Roman" pitchFamily="18" charset="0"/>
              </a:rPr>
              <a:t>, Here Operator can see the Customer Vehicle  list </a:t>
            </a:r>
            <a:r>
              <a:rPr lang="en-US" sz="1400" dirty="0" smtClean="0">
                <a:latin typeface="Times New Roman" pitchFamily="18" charset="0"/>
                <a:cs typeface="Times New Roman" pitchFamily="18" charset="0"/>
              </a:rPr>
              <a:t>	  after </a:t>
            </a:r>
            <a:r>
              <a:rPr lang="en-US" sz="1400" dirty="0">
                <a:latin typeface="Times New Roman" pitchFamily="18" charset="0"/>
                <a:cs typeface="Times New Roman" pitchFamily="18" charset="0"/>
              </a:rPr>
              <a:t>performing Insert, Update and Delete Operations.</a:t>
            </a:r>
            <a:endParaRPr lang="en-I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4968552"/>
          </a:xfrm>
          <a:prstGeom prst="rect">
            <a:avLst/>
          </a:prstGeom>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423" y="1556792"/>
            <a:ext cx="96202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8086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476672"/>
            <a:ext cx="1565612" cy="39585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Service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53336"/>
            <a:ext cx="9073008" cy="307777"/>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 </a:t>
            </a:r>
            <a:r>
              <a:rPr lang="en-US" sz="1400" dirty="0">
                <a:latin typeface="Times New Roman" pitchFamily="18" charset="0"/>
                <a:cs typeface="Times New Roman" pitchFamily="18" charset="0"/>
              </a:rPr>
              <a:t>This is Service List  Page, Here Operator can see the Customer appointments taken for fit accessories.</a:t>
            </a:r>
            <a:endParaRPr lang="en-IN"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0" y="1124744"/>
            <a:ext cx="9144000" cy="5328592"/>
          </a:xfrm>
          <a:prstGeom prst="rect">
            <a:avLst/>
          </a:prstGeom>
        </p:spPr>
      </p:pic>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00808"/>
            <a:ext cx="890017"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936740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1619672" y="44624"/>
            <a:ext cx="6768752"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Select Accessories as per Customer Requirements and Assign Task to Workers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258478"/>
            <a:ext cx="9180511" cy="307777"/>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Service detail  Page, Here Operator can select accessories as per particular customer need.</a:t>
            </a:r>
            <a:endParaRPr lang="en-IN" sz="1400" dirty="0">
              <a:latin typeface="Times New Roman" panose="02020603050405020304" pitchFamily="18" charset="0"/>
              <a:cs typeface="Times New Roman" panose="02020603050405020304" pitchFamily="18" charset="0"/>
            </a:endParaRPr>
          </a:p>
        </p:txBody>
      </p:sp>
      <p:pic>
        <p:nvPicPr>
          <p:cNvPr id="19458" name="Picture 114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9042"/>
            <a:ext cx="9144000" cy="2647950"/>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114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84984"/>
            <a:ext cx="9144000" cy="25812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105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2423" y="980728"/>
            <a:ext cx="96202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916541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1403648" y="116632"/>
            <a:ext cx="6480720"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Select Accessories as per Customer Requirements and Assign Task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289575"/>
            <a:ext cx="9180511"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Service detail  Page, Here Operator can select accessories as per particular customer need.</a:t>
            </a:r>
            <a:endParaRPr lang="en-IN" sz="1400" dirty="0">
              <a:latin typeface="Times New Roman" panose="02020603050405020304" pitchFamily="18" charset="0"/>
              <a:cs typeface="Times New Roman" panose="02020603050405020304" pitchFamily="18" charset="0"/>
            </a:endParaRPr>
          </a:p>
        </p:txBody>
      </p:sp>
      <p:pic>
        <p:nvPicPr>
          <p:cNvPr id="20483" name="Picture 114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0520"/>
            <a:ext cx="9144000" cy="2505075"/>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114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595"/>
            <a:ext cx="9144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114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509220"/>
            <a:ext cx="9144000" cy="800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5"/>
          <p:cNvSpPr>
            <a:spLocks noChangeArrowheads="1"/>
          </p:cNvSpPr>
          <p:nvPr/>
        </p:nvSpPr>
        <p:spPr bwMode="auto">
          <a:xfrm>
            <a:off x="0" y="2962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a:spLocks noChangeArrowheads="1"/>
          </p:cNvSpPr>
          <p:nvPr/>
        </p:nvSpPr>
        <p:spPr bwMode="auto">
          <a:xfrm>
            <a:off x="0" y="529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pic>
        <p:nvPicPr>
          <p:cNvPr id="2048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344" y="958627"/>
            <a:ext cx="96202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32818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2802" y="2793702"/>
            <a:ext cx="5378396" cy="923330"/>
          </a:xfrm>
          <a:prstGeom prst="rect">
            <a:avLst/>
          </a:prstGeom>
          <a:noFill/>
        </p:spPr>
        <p:txBody>
          <a:bodyPr wrap="none" lIns="91440" tIns="45720" rIns="91440" bIns="45720">
            <a:spAutoFit/>
          </a:bodyPr>
          <a:lstStyle/>
          <a:p>
            <a:pPr algn="ctr"/>
            <a:r>
              <a:rPr lang="en-US" sz="5400" dirty="0" smtClean="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Use Case Diagram</a:t>
            </a:r>
            <a:endParaRPr lang="en-US" sz="5400" dirty="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163789865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07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0"/>
            <a:ext cx="914400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307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29025"/>
            <a:ext cx="9144000"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307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86375"/>
            <a:ext cx="914400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0" y="0"/>
            <a:ext cx="891713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Rectangle 5"/>
          <p:cNvSpPr>
            <a:spLocks noChangeArrowheads="1"/>
          </p:cNvSpPr>
          <p:nvPr/>
        </p:nvSpPr>
        <p:spPr bwMode="auto">
          <a:xfrm>
            <a:off x="0" y="3498220"/>
            <a:ext cx="891713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6"/>
          <p:cNvSpPr>
            <a:spLocks noChangeArrowheads="1"/>
          </p:cNvSpPr>
          <p:nvPr/>
        </p:nvSpPr>
        <p:spPr bwMode="auto">
          <a:xfrm>
            <a:off x="0" y="5155570"/>
            <a:ext cx="891713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7"/>
          <p:cNvSpPr>
            <a:spLocks noChangeArrowheads="1"/>
          </p:cNvSpPr>
          <p:nvPr/>
        </p:nvSpPr>
        <p:spPr bwMode="auto">
          <a:xfrm>
            <a:off x="0" y="5879470"/>
            <a:ext cx="891713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Text Box 320"/>
          <p:cNvSpPr txBox="1"/>
          <p:nvPr/>
        </p:nvSpPr>
        <p:spPr>
          <a:xfrm>
            <a:off x="1403648" y="44624"/>
            <a:ext cx="6480720"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Select Accessories as per Customer Requirements and Assign Task Page</a:t>
            </a:r>
            <a:endParaRPr lang="en-IN" sz="1100" dirty="0">
              <a:effectLst/>
              <a:ea typeface="Calibri" panose="020F0502020204030204" pitchFamily="34" charset="0"/>
              <a:cs typeface="Times New Roman" panose="02020603050405020304" pitchFamily="18" charset="0"/>
            </a:endParaRPr>
          </a:p>
        </p:txBody>
      </p:sp>
      <p:sp>
        <p:nvSpPr>
          <p:cNvPr id="11" name="Rectangle 10"/>
          <p:cNvSpPr/>
          <p:nvPr/>
        </p:nvSpPr>
        <p:spPr>
          <a:xfrm>
            <a:off x="-36513" y="6237312"/>
            <a:ext cx="9180511"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Service detail  Page, Here Operator can select accessories as per particular customer need.</a:t>
            </a:r>
            <a:endParaRPr lang="en-IN" sz="1400" dirty="0">
              <a:latin typeface="Times New Roman" panose="02020603050405020304" pitchFamily="18" charset="0"/>
              <a:cs typeface="Times New Roman" panose="02020603050405020304" pitchFamily="18" charset="0"/>
            </a:endParaRPr>
          </a:p>
        </p:txBody>
      </p:sp>
      <p:pic>
        <p:nvPicPr>
          <p:cNvPr id="2151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336" y="764704"/>
            <a:ext cx="962025"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160892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347864" y="116632"/>
            <a:ext cx="2448272" cy="39585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Assign Task to Workers</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908720"/>
            <a:ext cx="9143999" cy="5688632"/>
          </a:xfrm>
          <a:prstGeom prst="rect">
            <a:avLst/>
          </a:prstGeom>
        </p:spPr>
      </p:pic>
      <p:sp>
        <p:nvSpPr>
          <p:cNvPr id="6" name="Rectangle 5"/>
          <p:cNvSpPr/>
          <p:nvPr/>
        </p:nvSpPr>
        <p:spPr>
          <a:xfrm>
            <a:off x="-36513" y="6525344"/>
            <a:ext cx="9180511"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From this page, Operator can assign task to particular worker.</a:t>
            </a:r>
            <a:endParaRPr lang="en-IN" sz="1400" dirty="0">
              <a:latin typeface="Times New Roman" panose="02020603050405020304" pitchFamily="18" charset="0"/>
              <a:cs typeface="Times New Roman" panose="02020603050405020304" pitchFamily="18" charset="0"/>
            </a:endParaRPr>
          </a:p>
        </p:txBody>
      </p:sp>
      <p:pic>
        <p:nvPicPr>
          <p:cNvPr id="235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6336" y="1484784"/>
            <a:ext cx="96202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58160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304256"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Stock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505599"/>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Operator manage stock details.</a:t>
            </a:r>
          </a:p>
        </p:txBody>
      </p:sp>
      <p:pic>
        <p:nvPicPr>
          <p:cNvPr id="5" name="Picture 4"/>
          <p:cNvPicPr/>
          <p:nvPr/>
        </p:nvPicPr>
        <p:blipFill>
          <a:blip r:embed="rId2"/>
          <a:stretch>
            <a:fillRect/>
          </a:stretch>
        </p:blipFill>
        <p:spPr>
          <a:xfrm>
            <a:off x="0" y="1196752"/>
            <a:ext cx="9143997" cy="5308847"/>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00808"/>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23587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779912" y="620688"/>
            <a:ext cx="1800200"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Add Stock </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505599"/>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Operator can Add vehicle product stock.</a:t>
            </a:r>
          </a:p>
        </p:txBody>
      </p:sp>
      <p:pic>
        <p:nvPicPr>
          <p:cNvPr id="5" name="Picture 4"/>
          <p:cNvPicPr/>
          <p:nvPr/>
        </p:nvPicPr>
        <p:blipFill>
          <a:blip r:embed="rId2"/>
          <a:stretch>
            <a:fillRect/>
          </a:stretch>
        </p:blipFill>
        <p:spPr>
          <a:xfrm>
            <a:off x="0" y="1196751"/>
            <a:ext cx="9143998" cy="5308847"/>
          </a:xfrm>
          <a:prstGeom prst="rect">
            <a:avLst/>
          </a:prstGeom>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00808"/>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19542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059832" y="620688"/>
            <a:ext cx="3528392"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base"/>
            <a:r>
              <a:rPr lang="en-IN" sz="1600" b="1" u="sng" dirty="0"/>
              <a:t>Stock Page after performing Operation</a:t>
            </a:r>
            <a:endParaRPr lang="en-IN" sz="1600" dirty="0"/>
          </a:p>
        </p:txBody>
      </p:sp>
      <p:pic>
        <p:nvPicPr>
          <p:cNvPr id="5" name="Picture 4"/>
          <p:cNvPicPr/>
          <p:nvPr/>
        </p:nvPicPr>
        <p:blipFill>
          <a:blip r:embed="rId2"/>
          <a:stretch>
            <a:fillRect/>
          </a:stretch>
        </p:blipFill>
        <p:spPr>
          <a:xfrm>
            <a:off x="0" y="1268760"/>
            <a:ext cx="9143999" cy="5184576"/>
          </a:xfrm>
          <a:prstGeom prst="rect">
            <a:avLst/>
          </a:prstGeom>
        </p:spPr>
      </p:pic>
      <p:sp>
        <p:nvSpPr>
          <p:cNvPr id="6" name="Rectangle 5"/>
          <p:cNvSpPr/>
          <p:nvPr/>
        </p:nvSpPr>
        <p:spPr>
          <a:xfrm>
            <a:off x="-36513" y="6505599"/>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smtClean="0">
                <a:latin typeface="Times New Roman" pitchFamily="18" charset="0"/>
                <a:cs typeface="Times New Roman" pitchFamily="18" charset="0"/>
              </a:rPr>
              <a:t>Here, Operator can view stock page after inserting particular vehicle product stock.</a:t>
            </a:r>
            <a:endParaRPr lang="en-IN" sz="1400" dirty="0">
              <a:latin typeface="Times New Roman" panose="02020603050405020304" pitchFamily="18" charset="0"/>
              <a:cs typeface="Times New Roman" panose="02020603050405020304" pitchFamily="18" charset="0"/>
            </a:endParaRPr>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50715"/>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67832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160240"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Workers Task Search</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505599"/>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From this page, Operator can view status of tasks which is assigned to particular worker.</a:t>
            </a:r>
          </a:p>
        </p:txBody>
      </p:sp>
      <p:pic>
        <p:nvPicPr>
          <p:cNvPr id="5" name="Picture 4"/>
          <p:cNvPicPr/>
          <p:nvPr/>
        </p:nvPicPr>
        <p:blipFill>
          <a:blip r:embed="rId2"/>
          <a:stretch>
            <a:fillRect/>
          </a:stretch>
        </p:blipFill>
        <p:spPr>
          <a:xfrm>
            <a:off x="0" y="1268760"/>
            <a:ext cx="9143999" cy="5184576"/>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50715"/>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346062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304256"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Workers Task Search</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53336"/>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From this page, Operator can view status of task of selected worker.</a:t>
            </a:r>
          </a:p>
        </p:txBody>
      </p:sp>
      <p:pic>
        <p:nvPicPr>
          <p:cNvPr id="5" name="Picture 4"/>
          <p:cNvPicPr/>
          <p:nvPr/>
        </p:nvPicPr>
        <p:blipFill>
          <a:blip r:embed="rId2"/>
          <a:stretch>
            <a:fillRect/>
          </a:stretch>
        </p:blipFill>
        <p:spPr>
          <a:xfrm>
            <a:off x="0" y="1245721"/>
            <a:ext cx="9143999" cy="5207615"/>
          </a:xfrm>
          <a:prstGeom prst="rect">
            <a:avLst/>
          </a:prstGeom>
        </p:spPr>
      </p:pic>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423" y="1700808"/>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418413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304256"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Authentication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505599"/>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Operator can change authentication of Customer.</a:t>
            </a:r>
          </a:p>
        </p:txBody>
      </p:sp>
      <p:pic>
        <p:nvPicPr>
          <p:cNvPr id="7" name="Picture 6"/>
          <p:cNvPicPr/>
          <p:nvPr/>
        </p:nvPicPr>
        <p:blipFill>
          <a:blip r:embed="rId2"/>
          <a:stretch>
            <a:fillRect/>
          </a:stretch>
        </p:blipFill>
        <p:spPr>
          <a:xfrm>
            <a:off x="0" y="1268759"/>
            <a:ext cx="9143998" cy="5236839"/>
          </a:xfrm>
          <a:prstGeom prst="rect">
            <a:avLst/>
          </a:prstGeom>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72816"/>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8614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304256"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81328"/>
            <a:ext cx="9289033" cy="523220"/>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Here Operator can view list of Customer registered into site and can also change his/her authentication.</a:t>
            </a:r>
          </a:p>
        </p:txBody>
      </p:sp>
      <p:pic>
        <p:nvPicPr>
          <p:cNvPr id="7" name="Picture 6"/>
          <p:cNvPicPr/>
          <p:nvPr/>
        </p:nvPicPr>
        <p:blipFill>
          <a:blip r:embed="rId2"/>
          <a:stretch>
            <a:fillRect/>
          </a:stretch>
        </p:blipFill>
        <p:spPr>
          <a:xfrm>
            <a:off x="0" y="1268760"/>
            <a:ext cx="9143999" cy="5184576"/>
          </a:xfrm>
          <a:prstGeom prst="rect">
            <a:avLst/>
          </a:prstGeom>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72816"/>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8063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304256"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Authentication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View</a:t>
            </a:r>
            <a:r>
              <a:rPr lang="en-IN" sz="1400" dirty="0" smtClean="0">
                <a:latin typeface="Times New Roman" panose="02020603050405020304" pitchFamily="18"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password on his/her email id</a:t>
            </a:r>
            <a:r>
              <a:rPr lang="en-IN" sz="1400" dirty="0" smtClean="0">
                <a:latin typeface="Times New Roman" panose="02020603050405020304" pitchFamily="18" charset="0"/>
                <a:cs typeface="Times New Roman" panose="02020603050405020304" pitchFamily="18" charset="0"/>
              </a:rPr>
              <a:t>.</a:t>
            </a:r>
            <a:endParaRPr lang="en-IN" sz="14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0" y="1268759"/>
            <a:ext cx="9144000" cy="5164831"/>
          </a:xfrm>
          <a:prstGeom prst="rect">
            <a:avLst/>
          </a:prstGeom>
        </p:spPr>
      </p:pic>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72816"/>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5022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3" name="Object 2"/>
          <p:cNvGraphicFramePr>
            <a:graphicFrameLocks noChangeAspect="1"/>
          </p:cNvGraphicFramePr>
          <p:nvPr>
            <p:extLst>
              <p:ext uri="{D42A27DB-BD31-4B8C-83A1-F6EECF244321}">
                <p14:modId xmlns:p14="http://schemas.microsoft.com/office/powerpoint/2010/main" val="3695691667"/>
              </p:ext>
            </p:extLst>
          </p:nvPr>
        </p:nvGraphicFramePr>
        <p:xfrm>
          <a:off x="1259632" y="188640"/>
          <a:ext cx="5976664" cy="6336704"/>
        </p:xfrm>
        <a:graphic>
          <a:graphicData uri="http://schemas.openxmlformats.org/presentationml/2006/ole">
            <mc:AlternateContent xmlns:mc="http://schemas.openxmlformats.org/markup-compatibility/2006">
              <mc:Choice xmlns:v="urn:schemas-microsoft-com:vml" Requires="v">
                <p:oleObj spid="_x0000_s2360" name="Visio" r:id="rId3" imgW="6205479" imgH="12763733" progId="Visio.Drawing.11">
                  <p:embed/>
                </p:oleObj>
              </mc:Choice>
              <mc:Fallback>
                <p:oleObj name="Visio" r:id="rId3" imgW="6205479" imgH="1276373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88640"/>
                        <a:ext cx="5976664" cy="6336704"/>
                      </a:xfrm>
                      <a:prstGeom prst="rect">
                        <a:avLst/>
                      </a:prstGeom>
                      <a:noFill/>
                    </p:spPr>
                  </p:pic>
                </p:oleObj>
              </mc:Fallback>
            </mc:AlternateContent>
          </a:graphicData>
        </a:graphic>
      </p:graphicFrame>
      <p:sp>
        <p:nvSpPr>
          <p:cNvPr id="5" name="Text Box 2"/>
          <p:cNvSpPr txBox="1">
            <a:spLocks/>
          </p:cNvSpPr>
          <p:nvPr/>
        </p:nvSpPr>
        <p:spPr bwMode="auto">
          <a:xfrm>
            <a:off x="1834207" y="188640"/>
            <a:ext cx="6626225" cy="45085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lstStyle/>
          <a:p>
            <a:pPr algn="ctr" fontAlgn="base"/>
            <a:r>
              <a:rPr lang="en-US" sz="1400" b="1" u="sng" kern="1200" dirty="0">
                <a:solidFill>
                  <a:srgbClr val="000000"/>
                </a:solidFill>
                <a:effectLst/>
                <a:latin typeface="Times New Roman"/>
                <a:ea typeface="Times New Roman"/>
              </a:rPr>
              <a:t>USE CASE </a:t>
            </a:r>
            <a:r>
              <a:rPr lang="en-US" sz="1400" b="1" u="sng" kern="1200" dirty="0" smtClean="0">
                <a:solidFill>
                  <a:srgbClr val="000000"/>
                </a:solidFill>
                <a:effectLst/>
                <a:latin typeface="Times New Roman"/>
                <a:ea typeface="Times New Roman"/>
              </a:rPr>
              <a:t>DIAGRAM-ADMIN</a:t>
            </a:r>
            <a:endParaRPr lang="en-IN" sz="1200" dirty="0">
              <a:effectLst/>
              <a:latin typeface="Times New Roman"/>
              <a:ea typeface="Times New Roman"/>
            </a:endParaRPr>
          </a:p>
        </p:txBody>
      </p:sp>
    </p:spTree>
    <p:extLst>
      <p:ext uri="{BB962C8B-B14F-4D97-AF65-F5344CB8AC3E}">
        <p14:creationId xmlns:p14="http://schemas.microsoft.com/office/powerpoint/2010/main" val="84638223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Wise Package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81328"/>
            <a:ext cx="9180511" cy="523220"/>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Here Operator can view list of customers who are activated service packages with start date and </a:t>
            </a:r>
            <a:r>
              <a:rPr lang="en-IN" sz="1400" dirty="0" smtClean="0">
                <a:latin typeface="Times New Roman" pitchFamily="18" charset="0"/>
                <a:cs typeface="Times New Roman" pitchFamily="18" charset="0"/>
              </a:rPr>
              <a:t>	  end </a:t>
            </a:r>
            <a:r>
              <a:rPr lang="en-IN" sz="1400" dirty="0">
                <a:latin typeface="Times New Roman" pitchFamily="18" charset="0"/>
                <a:cs typeface="Times New Roman" pitchFamily="18" charset="0"/>
              </a:rPr>
              <a:t>date information also. </a:t>
            </a:r>
          </a:p>
        </p:txBody>
      </p:sp>
      <p:pic>
        <p:nvPicPr>
          <p:cNvPr id="7" name="Picture 6"/>
          <p:cNvPicPr/>
          <p:nvPr/>
        </p:nvPicPr>
        <p:blipFill>
          <a:blip r:embed="rId2"/>
          <a:stretch>
            <a:fillRect/>
          </a:stretch>
        </p:blipFill>
        <p:spPr>
          <a:xfrm>
            <a:off x="1" y="1268759"/>
            <a:ext cx="9143998" cy="5112569"/>
          </a:xfrm>
          <a:prstGeom prst="rect">
            <a:avLst/>
          </a:prstGeom>
        </p:spPr>
      </p:pic>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72816"/>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988396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Profile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Operator profile page. Here Operator can view his own personal details and password.</a:t>
            </a:r>
            <a:r>
              <a:rPr lang="en-IN" sz="1400" dirty="0" smtClean="0">
                <a:latin typeface="Times New Roman" pitchFamily="18" charset="0"/>
                <a:cs typeface="Times New Roman" pitchFamily="18" charset="0"/>
              </a:rPr>
              <a:t> </a:t>
            </a:r>
            <a:endParaRPr lang="en-IN" sz="1400" dirty="0">
              <a:latin typeface="Times New Roman" panose="02020603050405020304" pitchFamily="18" charset="0"/>
              <a:cs typeface="Times New Roman" panose="02020603050405020304" pitchFamily="18" charset="0"/>
            </a:endParaRPr>
          </a:p>
        </p:txBody>
      </p:sp>
      <p:pic>
        <p:nvPicPr>
          <p:cNvPr id="22530" name="Picture 1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1"/>
            <a:ext cx="9144000" cy="4346665"/>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56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65104"/>
            <a:ext cx="9144000" cy="20162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6668426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Profile Avatar</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a:t>
            </a:r>
            <a:r>
              <a:rPr lang="en-IN" sz="1400" dirty="0">
                <a:latin typeface="Times New Roman" pitchFamily="18" charset="0"/>
                <a:cs typeface="Times New Roman" pitchFamily="18" charset="0"/>
              </a:rPr>
              <a:t> </a:t>
            </a:r>
            <a:r>
              <a:rPr lang="en-IN" sz="1400" dirty="0" smtClean="0">
                <a:latin typeface="Times New Roman" pitchFamily="18" charset="0"/>
                <a:cs typeface="Times New Roman" pitchFamily="18" charset="0"/>
              </a:rPr>
              <a:t>Operator</a:t>
            </a:r>
            <a:r>
              <a:rPr lang="en-IN" sz="1400" dirty="0" smtClean="0">
                <a:latin typeface="Times New Roman" pitchFamily="18" charset="0"/>
                <a:cs typeface="Times New Roman" pitchFamily="18" charset="0"/>
              </a:rPr>
              <a:t> </a:t>
            </a:r>
            <a:r>
              <a:rPr lang="en-IN" sz="1400" dirty="0">
                <a:latin typeface="Times New Roman" pitchFamily="18" charset="0"/>
                <a:cs typeface="Times New Roman" pitchFamily="18" charset="0"/>
              </a:rPr>
              <a:t>can View and change </a:t>
            </a:r>
            <a:r>
              <a:rPr lang="en-IN" sz="1400" dirty="0" smtClean="0">
                <a:latin typeface="Times New Roman" pitchFamily="18" charset="0"/>
                <a:cs typeface="Times New Roman" pitchFamily="18" charset="0"/>
              </a:rPr>
              <a:t>his/her </a:t>
            </a:r>
            <a:r>
              <a:rPr lang="en-IN" sz="1400" dirty="0">
                <a:latin typeface="Times New Roman" pitchFamily="18" charset="0"/>
                <a:cs typeface="Times New Roman" pitchFamily="18" charset="0"/>
              </a:rPr>
              <a:t>Avatar.</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2"/>
          <a:stretch>
            <a:fillRect/>
          </a:stretch>
        </p:blipFill>
        <p:spPr>
          <a:xfrm>
            <a:off x="0" y="1268759"/>
            <a:ext cx="9143998" cy="5164831"/>
          </a:xfrm>
          <a:prstGeom prst="rect">
            <a:avLst/>
          </a:prstGeom>
        </p:spPr>
      </p:pic>
    </p:spTree>
    <p:extLst>
      <p:ext uri="{BB962C8B-B14F-4D97-AF65-F5344CB8AC3E}">
        <p14:creationId xmlns:p14="http://schemas.microsoft.com/office/powerpoint/2010/main" val="421626909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Change </a:t>
            </a:r>
            <a:r>
              <a:rPr lang="en-IN" sz="1600" b="1" u="sng" dirty="0" smtClean="0"/>
              <a:t>Password</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Here Admin can change his/her password.</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0" y="1268759"/>
            <a:ext cx="9143998" cy="5164831"/>
          </a:xfrm>
          <a:prstGeom prst="rect">
            <a:avLst/>
          </a:prstGeom>
        </p:spPr>
      </p:pic>
    </p:spTree>
    <p:extLst>
      <p:ext uri="{BB962C8B-B14F-4D97-AF65-F5344CB8AC3E}">
        <p14:creationId xmlns:p14="http://schemas.microsoft.com/office/powerpoint/2010/main" val="1777350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Confirmation Message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Here Operator view his/her change password confirmation message in his/her registered mail account.</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2"/>
          <a:stretch>
            <a:fillRect/>
          </a:stretch>
        </p:blipFill>
        <p:spPr>
          <a:xfrm>
            <a:off x="0" y="1268759"/>
            <a:ext cx="9144000" cy="5164831"/>
          </a:xfrm>
          <a:prstGeom prst="rect">
            <a:avLst/>
          </a:prstGeom>
        </p:spPr>
      </p:pic>
    </p:spTree>
    <p:extLst>
      <p:ext uri="{BB962C8B-B14F-4D97-AF65-F5344CB8AC3E}">
        <p14:creationId xmlns:p14="http://schemas.microsoft.com/office/powerpoint/2010/main" val="35737835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Sign Out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This is Sign-Out page; here Operator can sign-out from site.</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4" y="1268759"/>
            <a:ext cx="9180513" cy="5164831"/>
          </a:xfrm>
          <a:prstGeom prst="rect">
            <a:avLst/>
          </a:prstGeom>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8344" y="1750715"/>
            <a:ext cx="962025" cy="382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929710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Sign In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This is Sign-in Page; Here Worker can sign-in into site.</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Text Box 320"/>
          <p:cNvSpPr txBox="1"/>
          <p:nvPr/>
        </p:nvSpPr>
        <p:spPr>
          <a:xfrm>
            <a:off x="3203848" y="116632"/>
            <a:ext cx="3168352"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Worker Side-Input-Output Design</a:t>
            </a:r>
            <a:endParaRPr lang="en-IN" sz="1100" dirty="0">
              <a:effectLst/>
              <a:ea typeface="Calibri" panose="020F0502020204030204" pitchFamily="34" charset="0"/>
              <a:cs typeface="Times New Roman" panose="02020603050405020304" pitchFamily="18" charset="0"/>
            </a:endParaRPr>
          </a:p>
        </p:txBody>
      </p:sp>
      <p:pic>
        <p:nvPicPr>
          <p:cNvPr id="11" name="Picture 10"/>
          <p:cNvPicPr/>
          <p:nvPr/>
        </p:nvPicPr>
        <p:blipFill>
          <a:blip r:embed="rId2"/>
          <a:stretch>
            <a:fillRect/>
          </a:stretch>
        </p:blipFill>
        <p:spPr>
          <a:xfrm>
            <a:off x="-36513" y="1196752"/>
            <a:ext cx="9180513" cy="5164831"/>
          </a:xfrm>
          <a:prstGeom prst="rect">
            <a:avLst/>
          </a:prstGeom>
        </p:spPr>
      </p:pic>
    </p:spTree>
    <p:extLst>
      <p:ext uri="{BB962C8B-B14F-4D97-AF65-F5344CB8AC3E}">
        <p14:creationId xmlns:p14="http://schemas.microsoft.com/office/powerpoint/2010/main" val="325365246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Worker Home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an </a:t>
            </a:r>
            <a:r>
              <a:rPr lang="en-US" sz="1400" dirty="0" smtClean="0">
                <a:latin typeface="Times New Roman" pitchFamily="18" charset="0"/>
                <a:cs typeface="Times New Roman" pitchFamily="18" charset="0"/>
              </a:rPr>
              <a:t>Worker Home</a:t>
            </a:r>
            <a:r>
              <a:rPr lang="en-US" sz="1400" dirty="0">
                <a:latin typeface="Times New Roman" pitchFamily="18" charset="0"/>
                <a:cs typeface="Times New Roman" pitchFamily="18" charset="0"/>
              </a:rPr>
              <a:t>; Here </a:t>
            </a:r>
            <a:r>
              <a:rPr lang="en-US" sz="1400" dirty="0" smtClean="0">
                <a:latin typeface="Times New Roman" pitchFamily="18" charset="0"/>
                <a:cs typeface="Times New Roman" pitchFamily="18" charset="0"/>
              </a:rPr>
              <a:t>Worker can </a:t>
            </a:r>
            <a:r>
              <a:rPr lang="en-US" sz="1400" dirty="0">
                <a:latin typeface="Times New Roman" pitchFamily="18" charset="0"/>
                <a:cs typeface="Times New Roman" pitchFamily="18" charset="0"/>
              </a:rPr>
              <a:t>perform various tasks.</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0" y="1268759"/>
            <a:ext cx="9144000" cy="5164831"/>
          </a:xfrm>
          <a:prstGeom prst="rect">
            <a:avLst/>
          </a:prstGeom>
        </p:spPr>
      </p:pic>
    </p:spTree>
    <p:extLst>
      <p:ext uri="{BB962C8B-B14F-4D97-AF65-F5344CB8AC3E}">
        <p14:creationId xmlns:p14="http://schemas.microsoft.com/office/powerpoint/2010/main" val="185538373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Task Search</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Worker Task Search, Here worker can view tasks assign by Operator. </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2"/>
          <a:stretch>
            <a:fillRect/>
          </a:stretch>
        </p:blipFill>
        <p:spPr>
          <a:xfrm>
            <a:off x="0" y="1268760"/>
            <a:ext cx="8963472" cy="5164831"/>
          </a:xfrm>
          <a:prstGeom prst="rect">
            <a:avLst/>
          </a:prstGeom>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7" y="6228928"/>
            <a:ext cx="3333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324408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Print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Worker Task Page; Here Worker can print out the task list.</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0" y="1196752"/>
            <a:ext cx="9143997" cy="5164831"/>
          </a:xfrm>
          <a:prstGeom prst="rect">
            <a:avLst/>
          </a:prstGeom>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6237312"/>
            <a:ext cx="333375"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969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p:cNvSpPr>
          <p:nvPr/>
        </p:nvSpPr>
        <p:spPr bwMode="auto">
          <a:xfrm>
            <a:off x="1907704" y="188640"/>
            <a:ext cx="6626225" cy="45085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lstStyle/>
          <a:p>
            <a:pPr algn="ctr" fontAlgn="base"/>
            <a:r>
              <a:rPr lang="en-US" sz="1400" b="1" u="sng" kern="1200" dirty="0">
                <a:solidFill>
                  <a:srgbClr val="000000"/>
                </a:solidFill>
                <a:effectLst/>
                <a:latin typeface="Times New Roman"/>
                <a:ea typeface="Times New Roman"/>
              </a:rPr>
              <a:t>USE CASE </a:t>
            </a:r>
            <a:r>
              <a:rPr lang="en-US" sz="1400" b="1" u="sng" kern="1200" dirty="0" smtClean="0">
                <a:solidFill>
                  <a:srgbClr val="000000"/>
                </a:solidFill>
                <a:effectLst/>
                <a:latin typeface="Times New Roman"/>
                <a:ea typeface="Times New Roman"/>
              </a:rPr>
              <a:t>DIAGRAM-OPERATOR</a:t>
            </a:r>
            <a:endParaRPr lang="en-IN" sz="1200" dirty="0">
              <a:effectLst/>
              <a:latin typeface="Times New Roman"/>
              <a:ea typeface="Times New Roman"/>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2712813222"/>
              </p:ext>
            </p:extLst>
          </p:nvPr>
        </p:nvGraphicFramePr>
        <p:xfrm>
          <a:off x="1621879" y="764704"/>
          <a:ext cx="5686425" cy="5887616"/>
        </p:xfrm>
        <a:graphic>
          <a:graphicData uri="http://schemas.openxmlformats.org/presentationml/2006/ole">
            <mc:AlternateContent xmlns:mc="http://schemas.openxmlformats.org/markup-compatibility/2006">
              <mc:Choice xmlns:v="urn:schemas-microsoft-com:vml" Requires="v">
                <p:oleObj spid="_x0000_s3382" name="Visio" r:id="rId3" imgW="6425410" imgH="11027449" progId="Visio.Drawing.11">
                  <p:embed/>
                </p:oleObj>
              </mc:Choice>
              <mc:Fallback>
                <p:oleObj name="Visio" r:id="rId3" imgW="6425410" imgH="1102744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1879" y="764704"/>
                        <a:ext cx="5686425" cy="5887616"/>
                      </a:xfrm>
                      <a:prstGeom prst="rect">
                        <a:avLst/>
                      </a:prstGeom>
                      <a:noFill/>
                    </p:spPr>
                  </p:pic>
                </p:oleObj>
              </mc:Fallback>
            </mc:AlternateContent>
          </a:graphicData>
        </a:graphic>
      </p:graphicFrame>
    </p:spTree>
    <p:extLst>
      <p:ext uri="{BB962C8B-B14F-4D97-AF65-F5344CB8AC3E}">
        <p14:creationId xmlns:p14="http://schemas.microsoft.com/office/powerpoint/2010/main" val="122721964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Change Task Status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From this page, Here Worker can view assign task details and can change status of particular task.</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 name="Picture 8"/>
          <p:cNvPicPr/>
          <p:nvPr/>
        </p:nvPicPr>
        <p:blipFill>
          <a:blip r:embed="rId2"/>
          <a:stretch>
            <a:fillRect/>
          </a:stretch>
        </p:blipFill>
        <p:spPr>
          <a:xfrm>
            <a:off x="0" y="1268759"/>
            <a:ext cx="9143998" cy="5164831"/>
          </a:xfrm>
          <a:prstGeom prst="rect">
            <a:avLst/>
          </a:prstGeom>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85" y="6228928"/>
            <a:ext cx="3333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65669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Change Task Status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81328"/>
            <a:ext cx="9180511" cy="523220"/>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From this page, Here Worker can confirm that all tasks has been done and also operator and customer can see </a:t>
            </a:r>
            <a:r>
              <a:rPr lang="en-US" sz="1400" dirty="0" smtClean="0">
                <a:latin typeface="Times New Roman" pitchFamily="18" charset="0"/>
                <a:cs typeface="Times New Roman" pitchFamily="18" charset="0"/>
              </a:rPr>
              <a:t>   	  complete </a:t>
            </a:r>
            <a:r>
              <a:rPr lang="en-US" sz="1400" dirty="0">
                <a:latin typeface="Times New Roman" pitchFamily="18" charset="0"/>
                <a:cs typeface="Times New Roman" pitchFamily="18" charset="0"/>
              </a:rPr>
              <a:t>status when done by Worker.</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1" y="1260073"/>
            <a:ext cx="9144000" cy="5173518"/>
          </a:xfrm>
          <a:prstGeom prst="rect">
            <a:avLst/>
          </a:prstGeom>
        </p:spPr>
      </p:pic>
      <p:pic>
        <p:nvPicPr>
          <p:cNvPr id="256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85" y="6228928"/>
            <a:ext cx="333375"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93915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Profile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09320"/>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Worker profile page. Here Worker can view his own personal details and password.</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24578" name="Picture 71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760"/>
            <a:ext cx="9143998" cy="3168352"/>
          </a:xfrm>
          <a:prstGeom prst="rect">
            <a:avLst/>
          </a:prstGeom>
          <a:noFill/>
          <a:extLst>
            <a:ext uri="{909E8E84-426E-40DD-AFC4-6F175D3DCCD1}">
              <a14:hiddenFill xmlns:a14="http://schemas.microsoft.com/office/drawing/2010/main">
                <a:solidFill>
                  <a:srgbClr val="FFFFFF"/>
                </a:solidFill>
              </a14:hiddenFill>
            </a:ext>
          </a:extLst>
        </p:spPr>
      </p:pic>
      <p:pic>
        <p:nvPicPr>
          <p:cNvPr id="24577" name="Picture 71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37112"/>
            <a:ext cx="9143998" cy="100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6759525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Profile Avatar</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81328"/>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Worker can View and change his Avatar.</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3" y="1207368"/>
            <a:ext cx="9180513" cy="5173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27327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Change Password</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Worker can change his own password and also get confirmation Email in registered mail box.</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501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85" y="6237312"/>
            <a:ext cx="333375"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752"/>
            <a:ext cx="9144000" cy="5154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907399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Sign-Out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From this page, Worker can sign out from the site.</a:t>
            </a: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 name="Picture 10"/>
          <p:cNvPicPr/>
          <p:nvPr/>
        </p:nvPicPr>
        <p:blipFill>
          <a:blip r:embed="rId2"/>
          <a:stretch>
            <a:fillRect/>
          </a:stretch>
        </p:blipFill>
        <p:spPr>
          <a:xfrm>
            <a:off x="-36514" y="1234801"/>
            <a:ext cx="9180513" cy="5198789"/>
          </a:xfrm>
          <a:prstGeom prst="rect">
            <a:avLst/>
          </a:prstGeom>
        </p:spPr>
      </p:pic>
    </p:spTree>
    <p:extLst>
      <p:ext uri="{BB962C8B-B14F-4D97-AF65-F5344CB8AC3E}">
        <p14:creationId xmlns:p14="http://schemas.microsoft.com/office/powerpoint/2010/main" val="290862304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116632"/>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Reports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381328"/>
            <a:ext cx="9180511" cy="523220"/>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particular customer vehicles added by Operator. With vehicle name and </a:t>
            </a:r>
            <a:r>
              <a:rPr lang="en-US" sz="1400" dirty="0" smtClean="0">
                <a:latin typeface="Times New Roman" pitchFamily="18" charset="0"/>
                <a:cs typeface="Times New Roman" pitchFamily="18" charset="0"/>
              </a:rPr>
              <a:t>	   vehicle </a:t>
            </a:r>
            <a:r>
              <a:rPr lang="en-US" sz="1400" dirty="0">
                <a:latin typeface="Times New Roman" pitchFamily="18" charset="0"/>
                <a:cs typeface="Times New Roman" pitchFamily="18" charset="0"/>
              </a:rPr>
              <a:t>particular number.</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Text Box 320"/>
          <p:cNvSpPr txBox="1"/>
          <p:nvPr/>
        </p:nvSpPr>
        <p:spPr>
          <a:xfrm>
            <a:off x="3471097" y="764704"/>
            <a:ext cx="2901103"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r>
              <a:rPr lang="en-IN" sz="1600" b="1" u="sng" dirty="0"/>
              <a:t>Customer Vehicle Search Report</a:t>
            </a:r>
            <a:endParaRPr lang="en-IN" sz="1600" dirty="0"/>
          </a:p>
        </p:txBody>
      </p:sp>
      <p:pic>
        <p:nvPicPr>
          <p:cNvPr id="13" name="Picture 12"/>
          <p:cNvPicPr/>
          <p:nvPr/>
        </p:nvPicPr>
        <p:blipFill>
          <a:blip r:embed="rId2"/>
          <a:stretch>
            <a:fillRect/>
          </a:stretch>
        </p:blipFill>
        <p:spPr>
          <a:xfrm>
            <a:off x="0" y="1268759"/>
            <a:ext cx="9144000" cy="5164831"/>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131840" y="620688"/>
            <a:ext cx="367240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Customer Vehicle Search </a:t>
            </a:r>
            <a:r>
              <a:rPr lang="en-IN" sz="1600" b="1" u="sng" dirty="0" smtClean="0"/>
              <a:t>By Name Wise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particular customer vehicles added by Operator.</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3" y="1268759"/>
            <a:ext cx="9180511" cy="5164831"/>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707904" y="620688"/>
            <a:ext cx="2376264"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Stock Search Report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particular customer vehicles added by Operator.</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3" y="1269731"/>
            <a:ext cx="9180513" cy="5163859"/>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2843808" y="620688"/>
            <a:ext cx="43924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Search appointments Between Two Dates Report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service appointment between start date and end dates.</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3" y="1268759"/>
            <a:ext cx="9180513" cy="5164831"/>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p:cNvSpPr>
          <p:nvPr/>
        </p:nvSpPr>
        <p:spPr bwMode="auto">
          <a:xfrm>
            <a:off x="1834207" y="188640"/>
            <a:ext cx="6626225" cy="45085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lstStyle/>
          <a:p>
            <a:pPr algn="ctr" fontAlgn="base"/>
            <a:r>
              <a:rPr lang="en-US" sz="1400" b="1" u="sng" kern="1200" dirty="0">
                <a:solidFill>
                  <a:srgbClr val="000000"/>
                </a:solidFill>
                <a:effectLst/>
                <a:latin typeface="Times New Roman"/>
                <a:ea typeface="Times New Roman"/>
              </a:rPr>
              <a:t>USE CASE </a:t>
            </a:r>
            <a:r>
              <a:rPr lang="en-US" sz="1400" b="1" u="sng" kern="1200" dirty="0" smtClean="0">
                <a:solidFill>
                  <a:srgbClr val="000000"/>
                </a:solidFill>
                <a:effectLst/>
                <a:latin typeface="Times New Roman"/>
                <a:ea typeface="Times New Roman"/>
              </a:rPr>
              <a:t>DIAGRAM-WORKERS</a:t>
            </a:r>
            <a:endParaRPr lang="en-IN" sz="1200" dirty="0">
              <a:effectLst/>
              <a:latin typeface="Times New Roman"/>
              <a:ea typeface="Times New Roman"/>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691680" y="836712"/>
            <a:ext cx="5488310" cy="5688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03983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2627784" y="620688"/>
            <a:ext cx="4608512"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Search appointments Between Two Dates Report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service appointment between start date and end dates.</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3" y="1268759"/>
            <a:ext cx="9180513" cy="5164831"/>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Workers </a:t>
            </a:r>
            <a:r>
              <a:rPr lang="en-IN" sz="1600" b="1" u="sng" dirty="0"/>
              <a:t>Task Search Report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3" y="6433591"/>
            <a:ext cx="9180511"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 </a:t>
            </a:r>
            <a:r>
              <a:rPr lang="en-US" sz="1400" dirty="0">
                <a:latin typeface="Times New Roman" pitchFamily="18" charset="0"/>
                <a:cs typeface="Times New Roman" pitchFamily="18" charset="0"/>
              </a:rPr>
              <a:t>From this report, Admin can view task and it’s status assign to particular worker. </a:t>
            </a:r>
            <a:endParaRPr lang="en-IN" sz="1400" dirty="0">
              <a:latin typeface="Times New Roman" panose="02020603050405020304" pitchFamily="18"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0" name="Picture 9"/>
          <p:cNvPicPr/>
          <p:nvPr/>
        </p:nvPicPr>
        <p:blipFill>
          <a:blip r:embed="rId2"/>
          <a:stretch>
            <a:fillRect/>
          </a:stretch>
        </p:blipFill>
        <p:spPr>
          <a:xfrm>
            <a:off x="-36513" y="1174155"/>
            <a:ext cx="9180513" cy="5207173"/>
          </a:xfrm>
          <a:prstGeom prst="rect">
            <a:avLst/>
          </a:prstGeom>
        </p:spPr>
      </p:pic>
    </p:spTree>
    <p:extLst>
      <p:ext uri="{BB962C8B-B14F-4D97-AF65-F5344CB8AC3E}">
        <p14:creationId xmlns:p14="http://schemas.microsoft.com/office/powerpoint/2010/main" val="270635751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Testing</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396209299"/>
              </p:ext>
            </p:extLst>
          </p:nvPr>
        </p:nvGraphicFramePr>
        <p:xfrm>
          <a:off x="0" y="1268760"/>
          <a:ext cx="9143998" cy="5112570"/>
        </p:xfrm>
        <a:graphic>
          <a:graphicData uri="http://schemas.openxmlformats.org/drawingml/2006/table">
            <a:tbl>
              <a:tblPr firstRow="1" firstCol="1" bandRow="1">
                <a:tableStyleId>{5C22544A-7EE6-4342-B048-85BDC9FD1C3A}</a:tableStyleId>
              </a:tblPr>
              <a:tblGrid>
                <a:gridCol w="2758889"/>
                <a:gridCol w="6385109"/>
              </a:tblGrid>
              <a:tr h="596897">
                <a:tc>
                  <a:txBody>
                    <a:bodyPr/>
                    <a:lstStyle/>
                    <a:p>
                      <a:pPr algn="ctr">
                        <a:lnSpc>
                          <a:spcPct val="115000"/>
                        </a:lnSpc>
                        <a:spcAft>
                          <a:spcPts val="0"/>
                        </a:spcAft>
                      </a:pPr>
                      <a:r>
                        <a:rPr lang="en-IN" sz="1400" kern="1200" dirty="0">
                          <a:effectLst/>
                          <a:latin typeface="Times New Roman" pitchFamily="18" charset="0"/>
                          <a:cs typeface="Times New Roman" pitchFamily="18" charset="0"/>
                        </a:rPr>
                        <a:t>Test Case Id </a:t>
                      </a:r>
                      <a:endParaRPr lang="en-IN" sz="1400" dirty="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IN" sz="1400" kern="1200">
                          <a:effectLst/>
                          <a:latin typeface="Times New Roman" pitchFamily="18" charset="0"/>
                          <a:cs typeface="Times New Roman" pitchFamily="18" charset="0"/>
                        </a:rPr>
                        <a:t>1 </a:t>
                      </a:r>
                      <a:endParaRPr lang="en-IN" sz="1400">
                        <a:effectLst/>
                        <a:latin typeface="Times New Roman" pitchFamily="18" charset="0"/>
                        <a:ea typeface="Calibri"/>
                        <a:cs typeface="Times New Roman" pitchFamily="18" charset="0"/>
                      </a:endParaRPr>
                    </a:p>
                  </a:txBody>
                  <a:tcPr/>
                </a:tc>
              </a:tr>
              <a:tr h="596897">
                <a:tc>
                  <a:txBody>
                    <a:bodyPr/>
                    <a:lstStyle/>
                    <a:p>
                      <a:pPr algn="ctr">
                        <a:lnSpc>
                          <a:spcPct val="115000"/>
                        </a:lnSpc>
                        <a:spcAft>
                          <a:spcPts val="0"/>
                        </a:spcAft>
                      </a:pPr>
                      <a:r>
                        <a:rPr lang="en-IN" sz="1400" kern="1200">
                          <a:effectLst/>
                          <a:latin typeface="Times New Roman" pitchFamily="18" charset="0"/>
                          <a:cs typeface="Times New Roman" pitchFamily="18" charset="0"/>
                        </a:rPr>
                        <a:t>Test Case Created By </a:t>
                      </a:r>
                      <a:endParaRPr lang="en-IN" sz="140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IN" sz="1400" kern="1200" dirty="0">
                          <a:effectLst/>
                          <a:latin typeface="Times New Roman" pitchFamily="18" charset="0"/>
                          <a:cs typeface="Times New Roman" pitchFamily="18" charset="0"/>
                        </a:rPr>
                        <a:t>Admin </a:t>
                      </a:r>
                      <a:endParaRPr lang="en-IN" sz="1400" dirty="0">
                        <a:effectLst/>
                        <a:latin typeface="Times New Roman" pitchFamily="18" charset="0"/>
                        <a:ea typeface="Calibri"/>
                        <a:cs typeface="Times New Roman" pitchFamily="18" charset="0"/>
                      </a:endParaRPr>
                    </a:p>
                  </a:txBody>
                  <a:tcPr/>
                </a:tc>
              </a:tr>
              <a:tr h="979694">
                <a:tc>
                  <a:txBody>
                    <a:bodyPr/>
                    <a:lstStyle/>
                    <a:p>
                      <a:pPr algn="ctr">
                        <a:lnSpc>
                          <a:spcPct val="115000"/>
                        </a:lnSpc>
                        <a:spcAft>
                          <a:spcPts val="0"/>
                        </a:spcAft>
                      </a:pPr>
                      <a:r>
                        <a:rPr lang="en-IN" sz="1400" kern="1200">
                          <a:effectLst/>
                          <a:latin typeface="Times New Roman" pitchFamily="18" charset="0"/>
                          <a:cs typeface="Times New Roman" pitchFamily="18" charset="0"/>
                        </a:rPr>
                        <a:t>Case Type </a:t>
                      </a:r>
                      <a:endParaRPr lang="en-IN" sz="140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US" sz="1400" kern="1200">
                          <a:effectLst/>
                          <a:latin typeface="Times New Roman" pitchFamily="18" charset="0"/>
                          <a:cs typeface="Times New Roman" pitchFamily="18" charset="0"/>
                        </a:rPr>
                        <a:t>1.Non-Registered user</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2.Wrong Username And Password</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3.Correct Username And Password </a:t>
                      </a:r>
                      <a:endParaRPr lang="en-IN" sz="1400">
                        <a:effectLst/>
                        <a:latin typeface="Times New Roman" pitchFamily="18" charset="0"/>
                        <a:ea typeface="Calibri"/>
                        <a:cs typeface="Times New Roman" pitchFamily="18" charset="0"/>
                      </a:endParaRPr>
                    </a:p>
                  </a:txBody>
                  <a:tcPr marL="68580" marR="68580"/>
                </a:tc>
              </a:tr>
              <a:tr h="979694">
                <a:tc>
                  <a:txBody>
                    <a:bodyPr/>
                    <a:lstStyle/>
                    <a:p>
                      <a:pPr algn="ctr">
                        <a:lnSpc>
                          <a:spcPct val="115000"/>
                        </a:lnSpc>
                        <a:spcAft>
                          <a:spcPts val="0"/>
                        </a:spcAft>
                      </a:pPr>
                      <a:r>
                        <a:rPr lang="en-IN" sz="1400" kern="1200">
                          <a:effectLst/>
                          <a:latin typeface="Times New Roman" pitchFamily="18" charset="0"/>
                          <a:cs typeface="Times New Roman" pitchFamily="18" charset="0"/>
                        </a:rPr>
                        <a:t>Expected Result </a:t>
                      </a:r>
                      <a:endParaRPr lang="en-IN" sz="140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US" sz="1400" kern="1200">
                          <a:effectLst/>
                          <a:latin typeface="Times New Roman" pitchFamily="18" charset="0"/>
                          <a:cs typeface="Times New Roman" pitchFamily="18" charset="0"/>
                        </a:rPr>
                        <a:t>1.System Will Not allow non-register user  to login</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2.System throws an error and  do not login </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3.System redirect the page </a:t>
                      </a:r>
                      <a:endParaRPr lang="en-IN" sz="1400">
                        <a:effectLst/>
                        <a:latin typeface="Times New Roman" pitchFamily="18" charset="0"/>
                        <a:ea typeface="Calibri"/>
                        <a:cs typeface="Times New Roman" pitchFamily="18" charset="0"/>
                      </a:endParaRPr>
                    </a:p>
                  </a:txBody>
                  <a:tcPr marL="68580" marR="68580"/>
                </a:tc>
              </a:tr>
              <a:tr h="979694">
                <a:tc>
                  <a:txBody>
                    <a:bodyPr/>
                    <a:lstStyle/>
                    <a:p>
                      <a:pPr algn="ctr">
                        <a:lnSpc>
                          <a:spcPct val="115000"/>
                        </a:lnSpc>
                        <a:spcAft>
                          <a:spcPts val="0"/>
                        </a:spcAft>
                      </a:pPr>
                      <a:r>
                        <a:rPr lang="en-IN" sz="1400" kern="1200" dirty="0">
                          <a:effectLst/>
                          <a:latin typeface="Times New Roman" pitchFamily="18" charset="0"/>
                          <a:cs typeface="Times New Roman" pitchFamily="18" charset="0"/>
                        </a:rPr>
                        <a:t>Actual Result </a:t>
                      </a:r>
                      <a:endParaRPr lang="en-IN" sz="1400" dirty="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US" sz="1400" kern="1200" dirty="0">
                          <a:effectLst/>
                          <a:latin typeface="Times New Roman" pitchFamily="18" charset="0"/>
                          <a:cs typeface="Times New Roman" pitchFamily="18" charset="0"/>
                        </a:rPr>
                        <a:t>1.User cannot login </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2.Display message “Username And  Password Not match” </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3. System displays the homepage of admin/Member. </a:t>
                      </a:r>
                      <a:endParaRPr lang="en-IN" sz="1400" dirty="0">
                        <a:effectLst/>
                        <a:latin typeface="Times New Roman" pitchFamily="18" charset="0"/>
                        <a:ea typeface="Calibri"/>
                        <a:cs typeface="Times New Roman" pitchFamily="18" charset="0"/>
                      </a:endParaRPr>
                    </a:p>
                  </a:txBody>
                  <a:tcPr marL="68580" marR="68580"/>
                </a:tc>
              </a:tr>
              <a:tr h="979694">
                <a:tc>
                  <a:txBody>
                    <a:bodyPr/>
                    <a:lstStyle/>
                    <a:p>
                      <a:pPr algn="ctr">
                        <a:lnSpc>
                          <a:spcPct val="115000"/>
                        </a:lnSpc>
                        <a:spcAft>
                          <a:spcPts val="0"/>
                        </a:spcAft>
                      </a:pPr>
                      <a:r>
                        <a:rPr lang="en-IN" sz="1400" kern="1200">
                          <a:effectLst/>
                          <a:latin typeface="Times New Roman" pitchFamily="18" charset="0"/>
                          <a:cs typeface="Times New Roman" pitchFamily="18" charset="0"/>
                        </a:rPr>
                        <a:t>Pass/Fail</a:t>
                      </a:r>
                      <a:endParaRPr lang="en-IN" sz="1400">
                        <a:effectLst/>
                        <a:latin typeface="Times New Roman" pitchFamily="18" charset="0"/>
                        <a:ea typeface="Calibri"/>
                        <a:cs typeface="Times New Roman" pitchFamily="18" charset="0"/>
                      </a:endParaRPr>
                    </a:p>
                  </a:txBody>
                  <a:tcPr/>
                </a:tc>
                <a:tc>
                  <a:txBody>
                    <a:bodyPr/>
                    <a:lstStyle/>
                    <a:p>
                      <a:pPr>
                        <a:lnSpc>
                          <a:spcPct val="115000"/>
                        </a:lnSpc>
                        <a:spcAft>
                          <a:spcPts val="0"/>
                        </a:spcAft>
                      </a:pPr>
                      <a:r>
                        <a:rPr lang="en-US" sz="1400" kern="1200" dirty="0">
                          <a:effectLst/>
                          <a:latin typeface="Times New Roman" pitchFamily="18" charset="0"/>
                          <a:cs typeface="Times New Roman" pitchFamily="18" charset="0"/>
                        </a:rPr>
                        <a:t>1.Fail</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2.Fail </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3.Pass </a:t>
                      </a:r>
                      <a:endParaRPr lang="en-IN" sz="1400" dirty="0">
                        <a:effectLst/>
                        <a:latin typeface="Times New Roman" pitchFamily="18" charset="0"/>
                        <a:ea typeface="Calibri"/>
                        <a:cs typeface="Times New Roman" pitchFamily="18" charset="0"/>
                      </a:endParaRPr>
                    </a:p>
                  </a:txBody>
                  <a:tcPr marL="68580" marR="68580"/>
                </a:tc>
              </a:tr>
            </a:tbl>
          </a:graphicData>
        </a:graphic>
      </p:graphicFrame>
    </p:spTree>
    <p:extLst>
      <p:ext uri="{BB962C8B-B14F-4D97-AF65-F5344CB8AC3E}">
        <p14:creationId xmlns:p14="http://schemas.microsoft.com/office/powerpoint/2010/main" val="15511969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Testing</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84621500"/>
              </p:ext>
            </p:extLst>
          </p:nvPr>
        </p:nvGraphicFramePr>
        <p:xfrm>
          <a:off x="0" y="1296146"/>
          <a:ext cx="9143999" cy="5157190"/>
        </p:xfrm>
        <a:graphic>
          <a:graphicData uri="http://schemas.openxmlformats.org/drawingml/2006/table">
            <a:tbl>
              <a:tblPr firstRow="1" firstCol="1" bandRow="1">
                <a:tableStyleId>{5C22544A-7EE6-4342-B048-85BDC9FD1C3A}</a:tableStyleId>
              </a:tblPr>
              <a:tblGrid>
                <a:gridCol w="2754427"/>
                <a:gridCol w="6389572"/>
              </a:tblGrid>
              <a:tr h="540620">
                <a:tc>
                  <a:txBody>
                    <a:bodyPr/>
                    <a:lstStyle/>
                    <a:p>
                      <a:pPr algn="ctr">
                        <a:lnSpc>
                          <a:spcPct val="115000"/>
                        </a:lnSpc>
                        <a:spcAft>
                          <a:spcPts val="0"/>
                        </a:spcAft>
                      </a:pPr>
                      <a:r>
                        <a:rPr lang="en-IN" sz="1400" kern="1200" dirty="0">
                          <a:effectLst/>
                          <a:latin typeface="Times New Roman" pitchFamily="18" charset="0"/>
                          <a:cs typeface="Times New Roman" pitchFamily="18" charset="0"/>
                        </a:rPr>
                        <a:t>Test Case Id </a:t>
                      </a:r>
                      <a:endParaRPr lang="en-IN" sz="1400" dirty="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IN" sz="1400" kern="1200">
                          <a:effectLst/>
                          <a:latin typeface="Times New Roman" pitchFamily="18" charset="0"/>
                          <a:cs typeface="Times New Roman" pitchFamily="18" charset="0"/>
                        </a:rPr>
                        <a:t>2 </a:t>
                      </a:r>
                      <a:endParaRPr lang="en-IN" sz="1400">
                        <a:effectLst/>
                        <a:latin typeface="Times New Roman" pitchFamily="18" charset="0"/>
                        <a:ea typeface="Calibri"/>
                        <a:cs typeface="Times New Roman" pitchFamily="18" charset="0"/>
                      </a:endParaRPr>
                    </a:p>
                  </a:txBody>
                  <a:tcPr marL="89340" marR="89340" marT="44670" marB="44670"/>
                </a:tc>
              </a:tr>
              <a:tr h="923314">
                <a:tc>
                  <a:txBody>
                    <a:bodyPr/>
                    <a:lstStyle/>
                    <a:p>
                      <a:pPr algn="ctr">
                        <a:lnSpc>
                          <a:spcPct val="115000"/>
                        </a:lnSpc>
                        <a:spcAft>
                          <a:spcPts val="0"/>
                        </a:spcAft>
                      </a:pPr>
                      <a:r>
                        <a:rPr lang="en-IN" sz="1400" kern="1200">
                          <a:effectLst/>
                          <a:latin typeface="Times New Roman" pitchFamily="18" charset="0"/>
                          <a:cs typeface="Times New Roman" pitchFamily="18" charset="0"/>
                        </a:rPr>
                        <a:t>Test Case Created By </a:t>
                      </a:r>
                      <a:endParaRPr lang="en-IN" sz="140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US" sz="1400" kern="1200">
                          <a:effectLst/>
                          <a:latin typeface="Times New Roman" pitchFamily="18" charset="0"/>
                          <a:cs typeface="Times New Roman" pitchFamily="18" charset="0"/>
                        </a:rPr>
                        <a:t>Operator</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Registration By</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Admin</a:t>
                      </a:r>
                      <a:r>
                        <a:rPr lang="en-IN" sz="1400" kern="1200">
                          <a:effectLst/>
                          <a:latin typeface="Times New Roman" pitchFamily="18" charset="0"/>
                          <a:cs typeface="Times New Roman" pitchFamily="18" charset="0"/>
                        </a:rPr>
                        <a:t>.</a:t>
                      </a:r>
                      <a:endParaRPr lang="en-IN" sz="1400">
                        <a:effectLst/>
                        <a:latin typeface="Times New Roman" pitchFamily="18" charset="0"/>
                        <a:ea typeface="Calibri"/>
                        <a:cs typeface="Times New Roman" pitchFamily="18" charset="0"/>
                      </a:endParaRPr>
                    </a:p>
                  </a:txBody>
                  <a:tcPr marL="89340" marR="89340" marT="44670" marB="44670"/>
                </a:tc>
              </a:tr>
              <a:tr h="923314">
                <a:tc>
                  <a:txBody>
                    <a:bodyPr/>
                    <a:lstStyle/>
                    <a:p>
                      <a:pPr algn="ctr">
                        <a:lnSpc>
                          <a:spcPct val="115000"/>
                        </a:lnSpc>
                        <a:spcAft>
                          <a:spcPts val="0"/>
                        </a:spcAft>
                      </a:pPr>
                      <a:r>
                        <a:rPr lang="en-IN" sz="1400" kern="1200">
                          <a:effectLst/>
                          <a:latin typeface="Times New Roman" pitchFamily="18" charset="0"/>
                          <a:cs typeface="Times New Roman" pitchFamily="18" charset="0"/>
                        </a:rPr>
                        <a:t>Case Type </a:t>
                      </a:r>
                      <a:endParaRPr lang="en-IN" sz="140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US" sz="1400" kern="1200" dirty="0">
                          <a:effectLst/>
                          <a:latin typeface="Times New Roman" pitchFamily="18" charset="0"/>
                          <a:cs typeface="Times New Roman" pitchFamily="18" charset="0"/>
                        </a:rPr>
                        <a:t>1.Required Field Validation</a:t>
                      </a:r>
                      <a:endParaRPr lang="en-IN" sz="1400" dirty="0">
                        <a:effectLst/>
                        <a:latin typeface="Times New Roman" pitchFamily="18" charset="0"/>
                        <a:cs typeface="Times New Roman" pitchFamily="18" charset="0"/>
                      </a:endParaRPr>
                    </a:p>
                    <a:p>
                      <a:pPr>
                        <a:lnSpc>
                          <a:spcPct val="115000"/>
                        </a:lnSpc>
                        <a:spcAft>
                          <a:spcPts val="0"/>
                        </a:spcAft>
                      </a:pPr>
                      <a:r>
                        <a:rPr lang="en-IN" sz="1400" kern="1200" dirty="0">
                          <a:effectLst/>
                          <a:latin typeface="Times New Roman" pitchFamily="18" charset="0"/>
                          <a:cs typeface="Times New Roman" pitchFamily="18" charset="0"/>
                        </a:rPr>
                        <a:t>2.</a:t>
                      </a:r>
                      <a:r>
                        <a:rPr lang="en-US" sz="1400" kern="1200" dirty="0">
                          <a:effectLst/>
                          <a:latin typeface="Times New Roman" pitchFamily="18" charset="0"/>
                          <a:cs typeface="Times New Roman" pitchFamily="18" charset="0"/>
                        </a:rPr>
                        <a:t>Fixed format validation </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3.Range Validation </a:t>
                      </a:r>
                      <a:endParaRPr lang="en-IN" sz="1400" dirty="0">
                        <a:effectLst/>
                        <a:latin typeface="Times New Roman" pitchFamily="18" charset="0"/>
                        <a:ea typeface="Calibri"/>
                        <a:cs typeface="Times New Roman" pitchFamily="18" charset="0"/>
                      </a:endParaRPr>
                    </a:p>
                  </a:txBody>
                  <a:tcPr marL="67005" marR="67005" marT="44670" marB="44670"/>
                </a:tc>
              </a:tr>
              <a:tr h="923314">
                <a:tc>
                  <a:txBody>
                    <a:bodyPr/>
                    <a:lstStyle/>
                    <a:p>
                      <a:pPr algn="ctr">
                        <a:lnSpc>
                          <a:spcPct val="115000"/>
                        </a:lnSpc>
                        <a:spcAft>
                          <a:spcPts val="0"/>
                        </a:spcAft>
                      </a:pPr>
                      <a:r>
                        <a:rPr lang="en-IN" sz="1400" kern="1200" dirty="0">
                          <a:effectLst/>
                          <a:latin typeface="Times New Roman" pitchFamily="18" charset="0"/>
                          <a:cs typeface="Times New Roman" pitchFamily="18" charset="0"/>
                        </a:rPr>
                        <a:t>Expected Result </a:t>
                      </a:r>
                      <a:endParaRPr lang="en-IN" sz="1400" dirty="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US" sz="1400" kern="1200">
                          <a:effectLst/>
                          <a:latin typeface="Times New Roman" pitchFamily="18" charset="0"/>
                          <a:cs typeface="Times New Roman" pitchFamily="18" charset="0"/>
                        </a:rPr>
                        <a:t>1.Mandatory Fields should not be NULL</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2.The Validation Expression  Must Be determine </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3. The Values must have predefined rang</a:t>
                      </a:r>
                      <a:r>
                        <a:rPr lang="en-IN" sz="1400" kern="1200">
                          <a:effectLst/>
                          <a:latin typeface="Times New Roman" pitchFamily="18" charset="0"/>
                          <a:cs typeface="Times New Roman" pitchFamily="18" charset="0"/>
                        </a:rPr>
                        <a:t>e.</a:t>
                      </a:r>
                      <a:endParaRPr lang="en-IN" sz="1400">
                        <a:effectLst/>
                        <a:latin typeface="Times New Roman" pitchFamily="18" charset="0"/>
                        <a:ea typeface="Calibri"/>
                        <a:cs typeface="Times New Roman" pitchFamily="18" charset="0"/>
                      </a:endParaRPr>
                    </a:p>
                  </a:txBody>
                  <a:tcPr marL="67005" marR="67005" marT="44670" marB="44670"/>
                </a:tc>
              </a:tr>
              <a:tr h="923314">
                <a:tc>
                  <a:txBody>
                    <a:bodyPr/>
                    <a:lstStyle/>
                    <a:p>
                      <a:pPr algn="ctr">
                        <a:lnSpc>
                          <a:spcPct val="115000"/>
                        </a:lnSpc>
                        <a:spcAft>
                          <a:spcPts val="0"/>
                        </a:spcAft>
                      </a:pPr>
                      <a:r>
                        <a:rPr lang="en-IN" sz="1400" kern="1200">
                          <a:effectLst/>
                          <a:latin typeface="Times New Roman" pitchFamily="18" charset="0"/>
                          <a:cs typeface="Times New Roman" pitchFamily="18" charset="0"/>
                        </a:rPr>
                        <a:t>Actual Result </a:t>
                      </a:r>
                      <a:endParaRPr lang="en-IN" sz="140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US" sz="1400" kern="1200">
                          <a:effectLst/>
                          <a:latin typeface="Times New Roman" pitchFamily="18" charset="0"/>
                          <a:cs typeface="Times New Roman" pitchFamily="18" charset="0"/>
                        </a:rPr>
                        <a:t>1.Fill Some Values into mandatory fields</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2.User Should Enter Proper Email Id </a:t>
                      </a:r>
                      <a:endParaRPr lang="en-IN" sz="1400">
                        <a:effectLst/>
                        <a:latin typeface="Times New Roman" pitchFamily="18" charset="0"/>
                        <a:cs typeface="Times New Roman" pitchFamily="18" charset="0"/>
                      </a:endParaRPr>
                    </a:p>
                    <a:p>
                      <a:pPr>
                        <a:lnSpc>
                          <a:spcPct val="115000"/>
                        </a:lnSpc>
                        <a:spcAft>
                          <a:spcPts val="0"/>
                        </a:spcAft>
                      </a:pPr>
                      <a:r>
                        <a:rPr lang="en-US" sz="1400" kern="1200">
                          <a:effectLst/>
                          <a:latin typeface="Times New Roman" pitchFamily="18" charset="0"/>
                          <a:cs typeface="Times New Roman" pitchFamily="18" charset="0"/>
                        </a:rPr>
                        <a:t>3.User Mobile number. </a:t>
                      </a:r>
                      <a:endParaRPr lang="en-IN" sz="1400">
                        <a:effectLst/>
                        <a:latin typeface="Times New Roman" pitchFamily="18" charset="0"/>
                        <a:ea typeface="Calibri"/>
                        <a:cs typeface="Times New Roman" pitchFamily="18" charset="0"/>
                      </a:endParaRPr>
                    </a:p>
                  </a:txBody>
                  <a:tcPr marL="67005" marR="67005" marT="44670" marB="44670"/>
                </a:tc>
              </a:tr>
              <a:tr h="923314">
                <a:tc>
                  <a:txBody>
                    <a:bodyPr/>
                    <a:lstStyle/>
                    <a:p>
                      <a:pPr algn="ctr">
                        <a:lnSpc>
                          <a:spcPct val="115000"/>
                        </a:lnSpc>
                        <a:spcAft>
                          <a:spcPts val="0"/>
                        </a:spcAft>
                      </a:pPr>
                      <a:r>
                        <a:rPr lang="en-IN" sz="1400" kern="1200">
                          <a:effectLst/>
                          <a:latin typeface="Times New Roman" pitchFamily="18" charset="0"/>
                          <a:cs typeface="Times New Roman" pitchFamily="18" charset="0"/>
                        </a:rPr>
                        <a:t>Pass/Fail</a:t>
                      </a:r>
                      <a:endParaRPr lang="en-IN" sz="1400">
                        <a:effectLst/>
                        <a:latin typeface="Times New Roman" pitchFamily="18" charset="0"/>
                        <a:ea typeface="Calibri"/>
                        <a:cs typeface="Times New Roman" pitchFamily="18" charset="0"/>
                      </a:endParaRPr>
                    </a:p>
                  </a:txBody>
                  <a:tcPr marL="89340" marR="89340" marT="44670" marB="44670"/>
                </a:tc>
                <a:tc>
                  <a:txBody>
                    <a:bodyPr/>
                    <a:lstStyle/>
                    <a:p>
                      <a:pPr>
                        <a:lnSpc>
                          <a:spcPct val="115000"/>
                        </a:lnSpc>
                        <a:spcAft>
                          <a:spcPts val="0"/>
                        </a:spcAft>
                      </a:pPr>
                      <a:r>
                        <a:rPr lang="en-US" sz="1400" kern="1200" dirty="0">
                          <a:effectLst/>
                          <a:latin typeface="Times New Roman" pitchFamily="18" charset="0"/>
                          <a:cs typeface="Times New Roman" pitchFamily="18" charset="0"/>
                        </a:rPr>
                        <a:t>1.Pass</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2.Pass</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3.Pass</a:t>
                      </a:r>
                      <a:endParaRPr lang="en-IN" sz="1400" dirty="0">
                        <a:effectLst/>
                        <a:latin typeface="Times New Roman" pitchFamily="18" charset="0"/>
                        <a:ea typeface="Calibri"/>
                        <a:cs typeface="Times New Roman" pitchFamily="18" charset="0"/>
                      </a:endParaRPr>
                    </a:p>
                  </a:txBody>
                  <a:tcPr marL="67005" marR="67005" marT="44670" marB="44670"/>
                </a:tc>
              </a:tr>
            </a:tbl>
          </a:graphicData>
        </a:graphic>
      </p:graphicFrame>
    </p:spTree>
    <p:extLst>
      <p:ext uri="{BB962C8B-B14F-4D97-AF65-F5344CB8AC3E}">
        <p14:creationId xmlns:p14="http://schemas.microsoft.com/office/powerpoint/2010/main" val="350837618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Testing</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2794516034"/>
              </p:ext>
            </p:extLst>
          </p:nvPr>
        </p:nvGraphicFramePr>
        <p:xfrm>
          <a:off x="0" y="1268758"/>
          <a:ext cx="9144000" cy="5112570"/>
        </p:xfrm>
        <a:graphic>
          <a:graphicData uri="http://schemas.openxmlformats.org/drawingml/2006/table">
            <a:tbl>
              <a:tblPr firstRow="1" firstCol="1" bandRow="1">
                <a:tableStyleId>{5C22544A-7EE6-4342-B048-85BDC9FD1C3A}</a:tableStyleId>
              </a:tblPr>
              <a:tblGrid>
                <a:gridCol w="2754928"/>
                <a:gridCol w="6389072"/>
              </a:tblGrid>
              <a:tr h="515873">
                <a:tc>
                  <a:txBody>
                    <a:bodyPr/>
                    <a:lstStyle/>
                    <a:p>
                      <a:pPr algn="ctr">
                        <a:lnSpc>
                          <a:spcPct val="115000"/>
                        </a:lnSpc>
                        <a:spcAft>
                          <a:spcPts val="0"/>
                        </a:spcAft>
                      </a:pPr>
                      <a:r>
                        <a:rPr lang="en-IN" sz="1400" kern="1200" dirty="0">
                          <a:effectLst/>
                          <a:latin typeface="Times New Roman" pitchFamily="18" charset="0"/>
                          <a:cs typeface="Times New Roman" pitchFamily="18" charset="0"/>
                        </a:rPr>
                        <a:t>Test Case Id </a:t>
                      </a:r>
                      <a:endParaRPr lang="en-IN" sz="1400" dirty="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IN" sz="1400" kern="1200">
                          <a:effectLst/>
                          <a:latin typeface="Times New Roman" pitchFamily="18" charset="0"/>
                          <a:cs typeface="Times New Roman" pitchFamily="18" charset="0"/>
                        </a:rPr>
                        <a:t>3 </a:t>
                      </a:r>
                      <a:endParaRPr lang="en-IN" sz="1400">
                        <a:effectLst/>
                        <a:latin typeface="Times New Roman" pitchFamily="18" charset="0"/>
                        <a:ea typeface="Calibri"/>
                        <a:cs typeface="Times New Roman" pitchFamily="18" charset="0"/>
                      </a:endParaRPr>
                    </a:p>
                  </a:txBody>
                  <a:tcPr marL="80394" marR="80394" marT="40197" marB="40197"/>
                </a:tc>
              </a:tr>
              <a:tr h="821866">
                <a:tc>
                  <a:txBody>
                    <a:bodyPr/>
                    <a:lstStyle/>
                    <a:p>
                      <a:pPr algn="ctr">
                        <a:lnSpc>
                          <a:spcPct val="115000"/>
                        </a:lnSpc>
                        <a:spcAft>
                          <a:spcPts val="0"/>
                        </a:spcAft>
                      </a:pPr>
                      <a:r>
                        <a:rPr lang="en-IN" sz="1400" kern="1200">
                          <a:effectLst/>
                          <a:latin typeface="Times New Roman" pitchFamily="18" charset="0"/>
                          <a:cs typeface="Times New Roman" pitchFamily="18" charset="0"/>
                        </a:rPr>
                        <a:t>Test Case Created By </a:t>
                      </a:r>
                      <a:endParaRPr lang="en-IN" sz="140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IN" sz="1400" kern="1200" dirty="0">
                          <a:effectLst/>
                          <a:latin typeface="Times New Roman" pitchFamily="18" charset="0"/>
                          <a:cs typeface="Times New Roman" pitchFamily="18" charset="0"/>
                        </a:rPr>
                        <a:t>Worker</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Registration By</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Admin.</a:t>
                      </a:r>
                      <a:endParaRPr lang="en-IN" sz="1400" dirty="0">
                        <a:effectLst/>
                        <a:latin typeface="Times New Roman" pitchFamily="18" charset="0"/>
                        <a:ea typeface="Calibri"/>
                        <a:cs typeface="Times New Roman" pitchFamily="18" charset="0"/>
                      </a:endParaRPr>
                    </a:p>
                  </a:txBody>
                  <a:tcPr marL="80394" marR="80394" marT="40197" marB="40197"/>
                </a:tc>
              </a:tr>
              <a:tr h="821866">
                <a:tc>
                  <a:txBody>
                    <a:bodyPr/>
                    <a:lstStyle/>
                    <a:p>
                      <a:pPr algn="ctr">
                        <a:lnSpc>
                          <a:spcPct val="115000"/>
                        </a:lnSpc>
                        <a:spcAft>
                          <a:spcPts val="0"/>
                        </a:spcAft>
                      </a:pPr>
                      <a:r>
                        <a:rPr lang="en-IN" sz="1400" kern="1200">
                          <a:effectLst/>
                          <a:latin typeface="Times New Roman" pitchFamily="18" charset="0"/>
                          <a:cs typeface="Times New Roman" pitchFamily="18" charset="0"/>
                        </a:rPr>
                        <a:t>Case Type </a:t>
                      </a:r>
                      <a:endParaRPr lang="en-IN" sz="140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US" sz="1400" kern="1200">
                          <a:effectLst/>
                          <a:latin typeface="Times New Roman" pitchFamily="18" charset="0"/>
                          <a:cs typeface="Times New Roman" pitchFamily="18" charset="0"/>
                        </a:rPr>
                        <a:t>1.Required Field Validation</a:t>
                      </a:r>
                      <a:r>
                        <a:rPr lang="en-IN" sz="1400" kern="1200">
                          <a:effectLst/>
                          <a:latin typeface="Times New Roman" pitchFamily="18" charset="0"/>
                          <a:cs typeface="Times New Roman" pitchFamily="18" charset="0"/>
                        </a:rPr>
                        <a:t>,</a:t>
                      </a:r>
                      <a:endParaRPr lang="en-IN" sz="1400">
                        <a:effectLst/>
                        <a:latin typeface="Times New Roman" pitchFamily="18" charset="0"/>
                        <a:cs typeface="Times New Roman" pitchFamily="18" charset="0"/>
                      </a:endParaRPr>
                    </a:p>
                    <a:p>
                      <a:pPr>
                        <a:lnSpc>
                          <a:spcPct val="115000"/>
                        </a:lnSpc>
                        <a:spcAft>
                          <a:spcPts val="0"/>
                        </a:spcAft>
                      </a:pPr>
                      <a:r>
                        <a:rPr lang="en-IN" sz="1400" kern="1200">
                          <a:effectLst/>
                          <a:latin typeface="Times New Roman" pitchFamily="18" charset="0"/>
                          <a:cs typeface="Times New Roman" pitchFamily="18" charset="0"/>
                        </a:rPr>
                        <a:t>2.</a:t>
                      </a:r>
                      <a:r>
                        <a:rPr lang="en-US" sz="1400" kern="1200">
                          <a:effectLst/>
                          <a:latin typeface="Times New Roman" pitchFamily="18" charset="0"/>
                          <a:cs typeface="Times New Roman" pitchFamily="18" charset="0"/>
                        </a:rPr>
                        <a:t>Fixed format validation </a:t>
                      </a:r>
                      <a:endParaRPr lang="en-IN" sz="1400">
                        <a:effectLst/>
                        <a:latin typeface="Times New Roman" pitchFamily="18" charset="0"/>
                        <a:cs typeface="Times New Roman" pitchFamily="18" charset="0"/>
                      </a:endParaRPr>
                    </a:p>
                    <a:p>
                      <a:pPr>
                        <a:lnSpc>
                          <a:spcPct val="115000"/>
                        </a:lnSpc>
                        <a:spcAft>
                          <a:spcPts val="0"/>
                        </a:spcAft>
                      </a:pPr>
                      <a:r>
                        <a:rPr lang="en-IN" sz="1400" kern="1200">
                          <a:effectLst/>
                          <a:latin typeface="Times New Roman" pitchFamily="18" charset="0"/>
                          <a:cs typeface="Times New Roman" pitchFamily="18" charset="0"/>
                        </a:rPr>
                        <a:t>3.</a:t>
                      </a:r>
                      <a:r>
                        <a:rPr lang="en-US" sz="1400" kern="1200">
                          <a:effectLst/>
                          <a:latin typeface="Times New Roman" pitchFamily="18" charset="0"/>
                          <a:cs typeface="Times New Roman" pitchFamily="18" charset="0"/>
                        </a:rPr>
                        <a:t>Fixed format validation </a:t>
                      </a:r>
                      <a:endParaRPr lang="en-IN" sz="1400">
                        <a:effectLst/>
                        <a:latin typeface="Times New Roman" pitchFamily="18" charset="0"/>
                        <a:ea typeface="Calibri"/>
                        <a:cs typeface="Times New Roman" pitchFamily="18" charset="0"/>
                      </a:endParaRPr>
                    </a:p>
                  </a:txBody>
                  <a:tcPr marL="80394" marR="80394" marT="40197" marB="40197"/>
                </a:tc>
              </a:tr>
              <a:tr h="1309233">
                <a:tc>
                  <a:txBody>
                    <a:bodyPr/>
                    <a:lstStyle/>
                    <a:p>
                      <a:pPr algn="ctr">
                        <a:lnSpc>
                          <a:spcPct val="115000"/>
                        </a:lnSpc>
                        <a:spcAft>
                          <a:spcPts val="0"/>
                        </a:spcAft>
                      </a:pPr>
                      <a:r>
                        <a:rPr lang="en-IN" sz="1400" kern="1200" dirty="0">
                          <a:effectLst/>
                          <a:latin typeface="Times New Roman" pitchFamily="18" charset="0"/>
                          <a:cs typeface="Times New Roman" pitchFamily="18" charset="0"/>
                        </a:rPr>
                        <a:t>Expected Result </a:t>
                      </a:r>
                      <a:endParaRPr lang="en-IN" sz="1400" dirty="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IN" sz="1400" kern="1200" dirty="0">
                          <a:effectLst/>
                          <a:latin typeface="Times New Roman" pitchFamily="18" charset="0"/>
                          <a:cs typeface="Times New Roman" pitchFamily="18" charset="0"/>
                        </a:rPr>
                        <a:t>1.</a:t>
                      </a:r>
                      <a:r>
                        <a:rPr lang="en-US" sz="1400" kern="1200" dirty="0">
                          <a:effectLst/>
                          <a:latin typeface="Times New Roman" pitchFamily="18" charset="0"/>
                          <a:cs typeface="Times New Roman" pitchFamily="18" charset="0"/>
                        </a:rPr>
                        <a:t> Mandatory Fields should not be NULL </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2.The Validation</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Expression  Must Be determine </a:t>
                      </a:r>
                      <a:endParaRPr lang="en-IN" sz="1400" dirty="0">
                        <a:effectLst/>
                        <a:latin typeface="Times New Roman" pitchFamily="18" charset="0"/>
                        <a:cs typeface="Times New Roman" pitchFamily="18" charset="0"/>
                      </a:endParaRPr>
                    </a:p>
                    <a:p>
                      <a:pPr>
                        <a:lnSpc>
                          <a:spcPct val="115000"/>
                        </a:lnSpc>
                        <a:spcAft>
                          <a:spcPts val="0"/>
                        </a:spcAft>
                      </a:pPr>
                      <a:r>
                        <a:rPr lang="en-IN" sz="1400" kern="1200" dirty="0">
                          <a:effectLst/>
                          <a:latin typeface="Times New Roman" pitchFamily="18" charset="0"/>
                          <a:cs typeface="Times New Roman" pitchFamily="18" charset="0"/>
                        </a:rPr>
                        <a:t>3.</a:t>
                      </a:r>
                      <a:r>
                        <a:rPr lang="en-US" sz="1400" kern="1200" dirty="0">
                          <a:effectLst/>
                          <a:latin typeface="Times New Roman" pitchFamily="18" charset="0"/>
                          <a:cs typeface="Times New Roman" pitchFamily="18" charset="0"/>
                        </a:rPr>
                        <a:t> The Validation</a:t>
                      </a:r>
                      <a:endParaRPr lang="en-IN" sz="1400" dirty="0">
                        <a:effectLst/>
                        <a:latin typeface="Times New Roman" pitchFamily="18" charset="0"/>
                        <a:cs typeface="Times New Roman" pitchFamily="18" charset="0"/>
                      </a:endParaRPr>
                    </a:p>
                    <a:p>
                      <a:pPr>
                        <a:lnSpc>
                          <a:spcPct val="115000"/>
                        </a:lnSpc>
                        <a:spcAft>
                          <a:spcPts val="0"/>
                        </a:spcAft>
                      </a:pPr>
                      <a:r>
                        <a:rPr lang="en-US" sz="1400" kern="1200" dirty="0">
                          <a:effectLst/>
                          <a:latin typeface="Times New Roman" pitchFamily="18" charset="0"/>
                          <a:cs typeface="Times New Roman" pitchFamily="18" charset="0"/>
                        </a:rPr>
                        <a:t>Expression  Must Be determine </a:t>
                      </a:r>
                      <a:endParaRPr lang="en-IN" sz="1400" dirty="0">
                        <a:effectLst/>
                        <a:latin typeface="Times New Roman" pitchFamily="18" charset="0"/>
                        <a:ea typeface="Calibri"/>
                        <a:cs typeface="Times New Roman" pitchFamily="18" charset="0"/>
                      </a:endParaRPr>
                    </a:p>
                  </a:txBody>
                  <a:tcPr marL="80394" marR="80394" marT="40197" marB="40197"/>
                </a:tc>
              </a:tr>
              <a:tr h="821866">
                <a:tc>
                  <a:txBody>
                    <a:bodyPr/>
                    <a:lstStyle/>
                    <a:p>
                      <a:pPr algn="ctr">
                        <a:lnSpc>
                          <a:spcPct val="115000"/>
                        </a:lnSpc>
                        <a:spcAft>
                          <a:spcPts val="0"/>
                        </a:spcAft>
                      </a:pPr>
                      <a:r>
                        <a:rPr lang="en-IN" sz="1400" kern="1200">
                          <a:effectLst/>
                          <a:latin typeface="Times New Roman" pitchFamily="18" charset="0"/>
                          <a:cs typeface="Times New Roman" pitchFamily="18" charset="0"/>
                        </a:rPr>
                        <a:t>Actual Result </a:t>
                      </a:r>
                      <a:endParaRPr lang="en-IN" sz="140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IN" sz="1400" kern="1200">
                          <a:effectLst/>
                          <a:latin typeface="Times New Roman" pitchFamily="18" charset="0"/>
                          <a:cs typeface="Times New Roman" pitchFamily="18" charset="0"/>
                        </a:rPr>
                        <a:t>1.</a:t>
                      </a:r>
                      <a:r>
                        <a:rPr lang="en-US" sz="1400" kern="1200">
                          <a:effectLst/>
                          <a:latin typeface="Times New Roman" pitchFamily="18" charset="0"/>
                          <a:cs typeface="Times New Roman" pitchFamily="18" charset="0"/>
                        </a:rPr>
                        <a:t> Fill Some Values into mandatory fields </a:t>
                      </a:r>
                      <a:endParaRPr lang="en-IN" sz="1400">
                        <a:effectLst/>
                        <a:latin typeface="Times New Roman" pitchFamily="18" charset="0"/>
                        <a:cs typeface="Times New Roman" pitchFamily="18" charset="0"/>
                      </a:endParaRPr>
                    </a:p>
                    <a:p>
                      <a:pPr>
                        <a:lnSpc>
                          <a:spcPct val="115000"/>
                        </a:lnSpc>
                        <a:spcAft>
                          <a:spcPts val="0"/>
                        </a:spcAft>
                      </a:pPr>
                      <a:r>
                        <a:rPr lang="en-IN" sz="1400" kern="1200">
                          <a:effectLst/>
                          <a:latin typeface="Times New Roman" pitchFamily="18" charset="0"/>
                          <a:cs typeface="Times New Roman" pitchFamily="18" charset="0"/>
                        </a:rPr>
                        <a:t>2.</a:t>
                      </a:r>
                      <a:r>
                        <a:rPr lang="en-US" sz="1400" kern="1200">
                          <a:effectLst/>
                          <a:latin typeface="Times New Roman" pitchFamily="18" charset="0"/>
                          <a:cs typeface="Times New Roman" pitchFamily="18" charset="0"/>
                        </a:rPr>
                        <a:t> User Should Enter Proper Numeric Value </a:t>
                      </a:r>
                      <a:endParaRPr lang="en-IN" sz="1400">
                        <a:effectLst/>
                        <a:latin typeface="Times New Roman" pitchFamily="18" charset="0"/>
                        <a:cs typeface="Times New Roman" pitchFamily="18" charset="0"/>
                      </a:endParaRPr>
                    </a:p>
                    <a:p>
                      <a:pPr>
                        <a:lnSpc>
                          <a:spcPct val="115000"/>
                        </a:lnSpc>
                        <a:spcAft>
                          <a:spcPts val="0"/>
                        </a:spcAft>
                      </a:pPr>
                      <a:r>
                        <a:rPr lang="en-IN" sz="1400" kern="1200">
                          <a:effectLst/>
                          <a:latin typeface="Times New Roman" pitchFamily="18" charset="0"/>
                          <a:cs typeface="Times New Roman" pitchFamily="18" charset="0"/>
                        </a:rPr>
                        <a:t>3.</a:t>
                      </a:r>
                      <a:r>
                        <a:rPr lang="en-US" sz="1400" kern="1200">
                          <a:effectLst/>
                          <a:latin typeface="Times New Roman" pitchFamily="18" charset="0"/>
                          <a:cs typeface="Times New Roman" pitchFamily="18" charset="0"/>
                        </a:rPr>
                        <a:t> User Should Enter Proper Email Id </a:t>
                      </a:r>
                      <a:endParaRPr lang="en-IN" sz="1400">
                        <a:effectLst/>
                        <a:latin typeface="Times New Roman" pitchFamily="18" charset="0"/>
                        <a:ea typeface="Calibri"/>
                        <a:cs typeface="Times New Roman" pitchFamily="18" charset="0"/>
                      </a:endParaRPr>
                    </a:p>
                  </a:txBody>
                  <a:tcPr marL="80394" marR="80394" marT="40197" marB="40197"/>
                </a:tc>
              </a:tr>
              <a:tr h="821866">
                <a:tc>
                  <a:txBody>
                    <a:bodyPr/>
                    <a:lstStyle/>
                    <a:p>
                      <a:pPr algn="ctr">
                        <a:lnSpc>
                          <a:spcPct val="115000"/>
                        </a:lnSpc>
                        <a:spcAft>
                          <a:spcPts val="0"/>
                        </a:spcAft>
                      </a:pPr>
                      <a:r>
                        <a:rPr lang="en-IN" sz="1400" kern="1200">
                          <a:effectLst/>
                          <a:latin typeface="Times New Roman" pitchFamily="18" charset="0"/>
                          <a:cs typeface="Times New Roman" pitchFamily="18" charset="0"/>
                        </a:rPr>
                        <a:t>Pass/Fail </a:t>
                      </a:r>
                      <a:endParaRPr lang="en-IN" sz="1400">
                        <a:effectLst/>
                        <a:latin typeface="Times New Roman" pitchFamily="18" charset="0"/>
                        <a:ea typeface="Calibri"/>
                        <a:cs typeface="Times New Roman" pitchFamily="18" charset="0"/>
                      </a:endParaRPr>
                    </a:p>
                  </a:txBody>
                  <a:tcPr marL="80394" marR="80394" marT="40197" marB="40197"/>
                </a:tc>
                <a:tc>
                  <a:txBody>
                    <a:bodyPr/>
                    <a:lstStyle/>
                    <a:p>
                      <a:pPr>
                        <a:lnSpc>
                          <a:spcPct val="115000"/>
                        </a:lnSpc>
                        <a:spcAft>
                          <a:spcPts val="0"/>
                        </a:spcAft>
                      </a:pPr>
                      <a:r>
                        <a:rPr lang="en-IN" sz="1400" kern="1200" dirty="0">
                          <a:effectLst/>
                          <a:latin typeface="Times New Roman" pitchFamily="18" charset="0"/>
                          <a:cs typeface="Times New Roman" pitchFamily="18" charset="0"/>
                        </a:rPr>
                        <a:t>1.Pass</a:t>
                      </a:r>
                      <a:endParaRPr lang="en-IN" sz="1400" dirty="0">
                        <a:effectLst/>
                        <a:latin typeface="Times New Roman" pitchFamily="18" charset="0"/>
                        <a:cs typeface="Times New Roman" pitchFamily="18" charset="0"/>
                      </a:endParaRPr>
                    </a:p>
                    <a:p>
                      <a:pPr>
                        <a:lnSpc>
                          <a:spcPct val="115000"/>
                        </a:lnSpc>
                        <a:spcAft>
                          <a:spcPts val="0"/>
                        </a:spcAft>
                      </a:pPr>
                      <a:r>
                        <a:rPr lang="en-IN" sz="1400" kern="1200" dirty="0">
                          <a:effectLst/>
                          <a:latin typeface="Times New Roman" pitchFamily="18" charset="0"/>
                          <a:cs typeface="Times New Roman" pitchFamily="18" charset="0"/>
                        </a:rPr>
                        <a:t>2.Pass</a:t>
                      </a:r>
                      <a:endParaRPr lang="en-IN" sz="1400" dirty="0">
                        <a:effectLst/>
                        <a:latin typeface="Times New Roman" pitchFamily="18" charset="0"/>
                        <a:cs typeface="Times New Roman" pitchFamily="18" charset="0"/>
                      </a:endParaRPr>
                    </a:p>
                    <a:p>
                      <a:pPr>
                        <a:lnSpc>
                          <a:spcPct val="115000"/>
                        </a:lnSpc>
                        <a:spcAft>
                          <a:spcPts val="0"/>
                        </a:spcAft>
                      </a:pPr>
                      <a:r>
                        <a:rPr lang="en-IN" sz="1400" kern="1200" dirty="0">
                          <a:effectLst/>
                          <a:latin typeface="Times New Roman" pitchFamily="18" charset="0"/>
                          <a:cs typeface="Times New Roman" pitchFamily="18" charset="0"/>
                        </a:rPr>
                        <a:t>3.Pass </a:t>
                      </a:r>
                      <a:endParaRPr lang="en-IN" sz="1400" dirty="0">
                        <a:effectLst/>
                        <a:latin typeface="Times New Roman" pitchFamily="18" charset="0"/>
                        <a:ea typeface="Calibri"/>
                        <a:cs typeface="Times New Roman" pitchFamily="18" charset="0"/>
                      </a:endParaRPr>
                    </a:p>
                  </a:txBody>
                  <a:tcPr marL="80394" marR="80394" marT="40197" marB="40197"/>
                </a:tc>
              </a:tr>
            </a:tbl>
          </a:graphicData>
        </a:graphic>
      </p:graphicFrame>
    </p:spTree>
    <p:extLst>
      <p:ext uri="{BB962C8B-B14F-4D97-AF65-F5344CB8AC3E}">
        <p14:creationId xmlns:p14="http://schemas.microsoft.com/office/powerpoint/2010/main" val="350837618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Testing</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212419097"/>
              </p:ext>
            </p:extLst>
          </p:nvPr>
        </p:nvGraphicFramePr>
        <p:xfrm>
          <a:off x="0" y="1268760"/>
          <a:ext cx="9143998" cy="5187233"/>
        </p:xfrm>
        <a:graphic>
          <a:graphicData uri="http://schemas.openxmlformats.org/drawingml/2006/table">
            <a:tbl>
              <a:tblPr firstRow="1" firstCol="1" bandRow="1">
                <a:tableStyleId>{5C22544A-7EE6-4342-B048-85BDC9FD1C3A}</a:tableStyleId>
              </a:tblPr>
              <a:tblGrid>
                <a:gridCol w="2758889"/>
                <a:gridCol w="6385109"/>
              </a:tblGrid>
              <a:tr h="513416">
                <a:tc>
                  <a:txBody>
                    <a:bodyPr/>
                    <a:lstStyle/>
                    <a:p>
                      <a:pPr algn="ctr">
                        <a:lnSpc>
                          <a:spcPct val="115000"/>
                        </a:lnSpc>
                        <a:spcAft>
                          <a:spcPts val="0"/>
                        </a:spcAft>
                      </a:pPr>
                      <a:r>
                        <a:rPr lang="en-IN" sz="1400" b="1" kern="1200" dirty="0">
                          <a:solidFill>
                            <a:schemeClr val="bg1"/>
                          </a:solidFill>
                          <a:effectLst/>
                          <a:latin typeface="Times New Roman"/>
                          <a:ea typeface="Times New Roman"/>
                          <a:cs typeface="Times New Roman"/>
                        </a:rPr>
                        <a:t>Test Case Id </a:t>
                      </a:r>
                      <a:endParaRPr lang="en-IN" sz="1100" dirty="0">
                        <a:solidFill>
                          <a:schemeClr val="bg1"/>
                        </a:solidFill>
                        <a:effectLst/>
                        <a:latin typeface="Calibri"/>
                        <a:ea typeface="Calibri"/>
                        <a:cs typeface="Times New Roman"/>
                      </a:endParaRPr>
                    </a:p>
                  </a:txBody>
                  <a:tcPr/>
                </a:tc>
                <a:tc>
                  <a:txBody>
                    <a:bodyPr/>
                    <a:lstStyle/>
                    <a:p>
                      <a:pPr>
                        <a:lnSpc>
                          <a:spcPct val="115000"/>
                        </a:lnSpc>
                        <a:spcAft>
                          <a:spcPts val="0"/>
                        </a:spcAft>
                      </a:pPr>
                      <a:r>
                        <a:rPr lang="en-IN" sz="1400" b="1" kern="1200">
                          <a:solidFill>
                            <a:srgbClr val="FFFFFF"/>
                          </a:solidFill>
                          <a:effectLst/>
                          <a:latin typeface="Times New Roman"/>
                          <a:ea typeface="Times New Roman"/>
                          <a:cs typeface="Times New Roman"/>
                        </a:rPr>
                        <a:t>4</a:t>
                      </a:r>
                      <a:endParaRPr lang="en-IN" sz="1100">
                        <a:effectLst/>
                        <a:latin typeface="Calibri"/>
                        <a:ea typeface="Calibri"/>
                        <a:cs typeface="Times New Roman"/>
                      </a:endParaRPr>
                    </a:p>
                  </a:txBody>
                  <a:tcPr/>
                </a:tc>
              </a:tr>
              <a:tr h="743197">
                <a:tc>
                  <a:txBody>
                    <a:bodyPr/>
                    <a:lstStyle/>
                    <a:p>
                      <a:pPr algn="ctr">
                        <a:lnSpc>
                          <a:spcPct val="115000"/>
                        </a:lnSpc>
                        <a:spcAft>
                          <a:spcPts val="0"/>
                        </a:spcAft>
                      </a:pPr>
                      <a:r>
                        <a:rPr lang="en-IN" sz="1400" kern="1200">
                          <a:solidFill>
                            <a:schemeClr val="bg1"/>
                          </a:solidFill>
                          <a:effectLst/>
                          <a:latin typeface="Times New Roman"/>
                          <a:ea typeface="Times New Roman"/>
                          <a:cs typeface="Times New Roman"/>
                        </a:rPr>
                        <a:t>Test Case Created By </a:t>
                      </a:r>
                      <a:endParaRPr lang="en-IN" sz="1100">
                        <a:solidFill>
                          <a:schemeClr val="bg1"/>
                        </a:solidFill>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Customer</a:t>
                      </a:r>
                      <a:endParaRPr lang="en-IN" sz="1100">
                        <a:effectLst/>
                        <a:latin typeface="Calibri"/>
                        <a:ea typeface="Calibri"/>
                        <a:cs typeface="Times New Roman"/>
                      </a:endParaRPr>
                    </a:p>
                    <a:p>
                      <a:pPr>
                        <a:lnSpc>
                          <a:spcPct val="115000"/>
                        </a:lnSpc>
                        <a:spcAft>
                          <a:spcPts val="0"/>
                        </a:spcAft>
                      </a:pPr>
                      <a:r>
                        <a:rPr lang="en-US" sz="1400" kern="1200">
                          <a:solidFill>
                            <a:srgbClr val="000000"/>
                          </a:solidFill>
                          <a:effectLst/>
                          <a:latin typeface="Times New Roman"/>
                          <a:ea typeface="Times New Roman"/>
                          <a:cs typeface="Times New Roman"/>
                        </a:rPr>
                        <a:t>Registration By</a:t>
                      </a:r>
                      <a:endParaRPr lang="en-IN" sz="1100">
                        <a:effectLst/>
                        <a:latin typeface="Calibri"/>
                        <a:ea typeface="Calibri"/>
                        <a:cs typeface="Times New Roman"/>
                      </a:endParaRPr>
                    </a:p>
                    <a:p>
                      <a:pPr>
                        <a:lnSpc>
                          <a:spcPct val="115000"/>
                        </a:lnSpc>
                        <a:spcAft>
                          <a:spcPts val="0"/>
                        </a:spcAft>
                      </a:pPr>
                      <a:r>
                        <a:rPr lang="en-US" sz="1400" kern="1200">
                          <a:solidFill>
                            <a:srgbClr val="000000"/>
                          </a:solidFill>
                          <a:effectLst/>
                          <a:latin typeface="Times New Roman"/>
                          <a:ea typeface="Times New Roman"/>
                          <a:cs typeface="Times New Roman"/>
                        </a:rPr>
                        <a:t>Operator.</a:t>
                      </a:r>
                      <a:endParaRPr lang="en-IN" sz="1100">
                        <a:effectLst/>
                        <a:latin typeface="Calibri"/>
                        <a:ea typeface="Calibri"/>
                        <a:cs typeface="Times New Roman"/>
                      </a:endParaRPr>
                    </a:p>
                  </a:txBody>
                  <a:tcPr/>
                </a:tc>
              </a:tr>
              <a:tr h="842675">
                <a:tc>
                  <a:txBody>
                    <a:bodyPr/>
                    <a:lstStyle/>
                    <a:p>
                      <a:pPr algn="ctr">
                        <a:lnSpc>
                          <a:spcPct val="115000"/>
                        </a:lnSpc>
                        <a:spcAft>
                          <a:spcPts val="0"/>
                        </a:spcAft>
                      </a:pPr>
                      <a:r>
                        <a:rPr lang="en-IN" sz="1400" kern="1200">
                          <a:solidFill>
                            <a:schemeClr val="bg1"/>
                          </a:solidFill>
                          <a:effectLst/>
                          <a:latin typeface="Times New Roman"/>
                          <a:ea typeface="Times New Roman"/>
                          <a:cs typeface="Times New Roman"/>
                        </a:rPr>
                        <a:t>Case Type </a:t>
                      </a:r>
                      <a:endParaRPr lang="en-IN" sz="1100">
                        <a:solidFill>
                          <a:schemeClr val="bg1"/>
                        </a:solidFill>
                        <a:effectLst/>
                        <a:latin typeface="Calibri"/>
                        <a:ea typeface="Calibri"/>
                        <a:cs typeface="Times New Roman"/>
                      </a:endParaRPr>
                    </a:p>
                  </a:txBody>
                  <a:tcPr/>
                </a:tc>
                <a:tc>
                  <a:txBody>
                    <a:bodyPr/>
                    <a:lstStyle/>
                    <a:p>
                      <a:pPr>
                        <a:lnSpc>
                          <a:spcPct val="115000"/>
                        </a:lnSpc>
                        <a:spcAft>
                          <a:spcPts val="0"/>
                        </a:spcAft>
                      </a:pPr>
                      <a:r>
                        <a:rPr lang="en-US" sz="1400" kern="1200" dirty="0">
                          <a:solidFill>
                            <a:srgbClr val="000000"/>
                          </a:solidFill>
                          <a:effectLst/>
                          <a:latin typeface="Times New Roman"/>
                          <a:ea typeface="Times New Roman"/>
                          <a:cs typeface="Times New Roman"/>
                        </a:rPr>
                        <a:t>1.Required Field Validation</a:t>
                      </a:r>
                      <a:r>
                        <a:rPr lang="en-IN" sz="1400" kern="1200" dirty="0">
                          <a:solidFill>
                            <a:srgbClr val="000000"/>
                          </a:solidFill>
                          <a:effectLst/>
                          <a:latin typeface="Times New Roman"/>
                          <a:ea typeface="Times New Roman"/>
                          <a:cs typeface="Times New Roman"/>
                        </a:rPr>
                        <a:t>,</a:t>
                      </a:r>
                      <a:endParaRPr lang="en-IN" sz="1100" dirty="0">
                        <a:effectLst/>
                        <a:latin typeface="Calibri"/>
                        <a:ea typeface="Calibri"/>
                        <a:cs typeface="Times New Roman"/>
                      </a:endParaRPr>
                    </a:p>
                    <a:p>
                      <a:pPr>
                        <a:lnSpc>
                          <a:spcPct val="115000"/>
                        </a:lnSpc>
                        <a:spcAft>
                          <a:spcPts val="0"/>
                        </a:spcAft>
                      </a:pPr>
                      <a:r>
                        <a:rPr lang="en-IN" sz="1400" kern="1200" dirty="0">
                          <a:solidFill>
                            <a:srgbClr val="000000"/>
                          </a:solidFill>
                          <a:effectLst/>
                          <a:latin typeface="Times New Roman"/>
                          <a:ea typeface="Times New Roman"/>
                          <a:cs typeface="Times New Roman"/>
                        </a:rPr>
                        <a:t>2.</a:t>
                      </a:r>
                      <a:r>
                        <a:rPr lang="en-US" sz="1400" kern="1200" dirty="0">
                          <a:solidFill>
                            <a:srgbClr val="000000"/>
                          </a:solidFill>
                          <a:effectLst/>
                          <a:latin typeface="Times New Roman"/>
                          <a:ea typeface="Times New Roman"/>
                          <a:cs typeface="Times New Roman"/>
                        </a:rPr>
                        <a:t>Fixed format validation </a:t>
                      </a:r>
                      <a:endParaRPr lang="en-IN" sz="1100" dirty="0">
                        <a:effectLst/>
                        <a:latin typeface="Calibri"/>
                        <a:ea typeface="Calibri"/>
                        <a:cs typeface="Times New Roman"/>
                      </a:endParaRPr>
                    </a:p>
                    <a:p>
                      <a:pPr>
                        <a:lnSpc>
                          <a:spcPct val="115000"/>
                        </a:lnSpc>
                        <a:spcAft>
                          <a:spcPts val="0"/>
                        </a:spcAft>
                      </a:pPr>
                      <a:r>
                        <a:rPr lang="en-IN" sz="1400" kern="1200" dirty="0">
                          <a:solidFill>
                            <a:srgbClr val="000000"/>
                          </a:solidFill>
                          <a:effectLst/>
                          <a:latin typeface="Times New Roman"/>
                          <a:ea typeface="Times New Roman"/>
                          <a:cs typeface="Times New Roman"/>
                        </a:rPr>
                        <a:t>3.</a:t>
                      </a:r>
                      <a:r>
                        <a:rPr lang="en-US" sz="1400" kern="1200" dirty="0">
                          <a:solidFill>
                            <a:srgbClr val="000000"/>
                          </a:solidFill>
                          <a:effectLst/>
                          <a:latin typeface="Times New Roman"/>
                          <a:ea typeface="Times New Roman"/>
                          <a:cs typeface="Times New Roman"/>
                        </a:rPr>
                        <a:t>Fixed format validation </a:t>
                      </a:r>
                      <a:endParaRPr lang="en-IN" sz="1100" dirty="0">
                        <a:effectLst/>
                        <a:latin typeface="Calibri"/>
                        <a:ea typeface="Calibri"/>
                        <a:cs typeface="Times New Roman"/>
                      </a:endParaRPr>
                    </a:p>
                  </a:txBody>
                  <a:tcPr/>
                </a:tc>
              </a:tr>
              <a:tr h="1183914">
                <a:tc>
                  <a:txBody>
                    <a:bodyPr/>
                    <a:lstStyle/>
                    <a:p>
                      <a:pPr algn="ctr">
                        <a:lnSpc>
                          <a:spcPct val="115000"/>
                        </a:lnSpc>
                        <a:spcAft>
                          <a:spcPts val="0"/>
                        </a:spcAft>
                      </a:pPr>
                      <a:r>
                        <a:rPr lang="en-IN" sz="1400" kern="1200">
                          <a:solidFill>
                            <a:schemeClr val="bg1"/>
                          </a:solidFill>
                          <a:effectLst/>
                          <a:latin typeface="Times New Roman"/>
                          <a:ea typeface="Times New Roman"/>
                          <a:cs typeface="Times New Roman"/>
                        </a:rPr>
                        <a:t>Expected Result </a:t>
                      </a:r>
                      <a:endParaRPr lang="en-IN" sz="1100">
                        <a:solidFill>
                          <a:schemeClr val="bg1"/>
                        </a:solidFill>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1.</a:t>
                      </a:r>
                      <a:r>
                        <a:rPr lang="en-US" sz="1400" kern="1200">
                          <a:solidFill>
                            <a:srgbClr val="000000"/>
                          </a:solidFill>
                          <a:effectLst/>
                          <a:latin typeface="Times New Roman"/>
                          <a:ea typeface="Times New Roman"/>
                          <a:cs typeface="Times New Roman"/>
                        </a:rPr>
                        <a:t> Mandatory Fields should not be NULL </a:t>
                      </a:r>
                      <a:endParaRPr lang="en-IN" sz="1100">
                        <a:effectLst/>
                        <a:latin typeface="Calibri"/>
                        <a:ea typeface="Calibri"/>
                        <a:cs typeface="Times New Roman"/>
                      </a:endParaRPr>
                    </a:p>
                    <a:p>
                      <a:pPr>
                        <a:lnSpc>
                          <a:spcPct val="115000"/>
                        </a:lnSpc>
                        <a:spcAft>
                          <a:spcPts val="0"/>
                        </a:spcAft>
                      </a:pPr>
                      <a:r>
                        <a:rPr lang="en-US" sz="1400" kern="1200">
                          <a:solidFill>
                            <a:srgbClr val="000000"/>
                          </a:solidFill>
                          <a:effectLst/>
                          <a:latin typeface="Times New Roman"/>
                          <a:ea typeface="Times New Roman"/>
                          <a:cs typeface="Times New Roman"/>
                        </a:rPr>
                        <a:t>2.The Validation</a:t>
                      </a:r>
                      <a:endParaRPr lang="en-IN" sz="1100">
                        <a:effectLst/>
                        <a:latin typeface="Calibri"/>
                        <a:ea typeface="Calibri"/>
                        <a:cs typeface="Times New Roman"/>
                      </a:endParaRPr>
                    </a:p>
                    <a:p>
                      <a:pPr>
                        <a:lnSpc>
                          <a:spcPct val="115000"/>
                        </a:lnSpc>
                        <a:spcAft>
                          <a:spcPts val="0"/>
                        </a:spcAft>
                      </a:pPr>
                      <a:r>
                        <a:rPr lang="en-US" sz="1400" kern="1200">
                          <a:solidFill>
                            <a:srgbClr val="000000"/>
                          </a:solidFill>
                          <a:effectLst/>
                          <a:latin typeface="Times New Roman"/>
                          <a:ea typeface="Times New Roman"/>
                          <a:cs typeface="Times New Roman"/>
                        </a:rPr>
                        <a:t>Expression  Must Be determine </a:t>
                      </a:r>
                      <a:endParaRPr lang="en-IN" sz="1100">
                        <a:effectLst/>
                        <a:latin typeface="Calibri"/>
                        <a:ea typeface="Calibri"/>
                        <a:cs typeface="Times New Roman"/>
                      </a:endParaRPr>
                    </a:p>
                    <a:p>
                      <a:pPr>
                        <a:lnSpc>
                          <a:spcPct val="115000"/>
                        </a:lnSpc>
                        <a:spcAft>
                          <a:spcPts val="0"/>
                        </a:spcAft>
                      </a:pPr>
                      <a:r>
                        <a:rPr lang="en-IN" sz="1400" kern="1200">
                          <a:solidFill>
                            <a:srgbClr val="000000"/>
                          </a:solidFill>
                          <a:effectLst/>
                          <a:latin typeface="Times New Roman"/>
                          <a:ea typeface="Times New Roman"/>
                          <a:cs typeface="Times New Roman"/>
                        </a:rPr>
                        <a:t>3.</a:t>
                      </a:r>
                      <a:r>
                        <a:rPr lang="en-US" sz="1400" kern="1200">
                          <a:solidFill>
                            <a:srgbClr val="000000"/>
                          </a:solidFill>
                          <a:effectLst/>
                          <a:latin typeface="Times New Roman"/>
                          <a:ea typeface="Times New Roman"/>
                          <a:cs typeface="Times New Roman"/>
                        </a:rPr>
                        <a:t> The Validation</a:t>
                      </a:r>
                      <a:endParaRPr lang="en-IN" sz="1100">
                        <a:effectLst/>
                        <a:latin typeface="Calibri"/>
                        <a:ea typeface="Calibri"/>
                        <a:cs typeface="Times New Roman"/>
                      </a:endParaRPr>
                    </a:p>
                    <a:p>
                      <a:pPr>
                        <a:lnSpc>
                          <a:spcPct val="115000"/>
                        </a:lnSpc>
                        <a:spcAft>
                          <a:spcPts val="0"/>
                        </a:spcAft>
                      </a:pPr>
                      <a:r>
                        <a:rPr lang="en-US" sz="1400" kern="1200">
                          <a:solidFill>
                            <a:srgbClr val="000000"/>
                          </a:solidFill>
                          <a:effectLst/>
                          <a:latin typeface="Times New Roman"/>
                          <a:ea typeface="Times New Roman"/>
                          <a:cs typeface="Times New Roman"/>
                        </a:rPr>
                        <a:t>Expression  Must Be determine </a:t>
                      </a:r>
                      <a:endParaRPr lang="en-IN" sz="1100">
                        <a:effectLst/>
                        <a:latin typeface="Calibri"/>
                        <a:ea typeface="Calibri"/>
                        <a:cs typeface="Times New Roman"/>
                      </a:endParaRPr>
                    </a:p>
                  </a:txBody>
                  <a:tcPr/>
                </a:tc>
              </a:tr>
              <a:tr h="842675">
                <a:tc>
                  <a:txBody>
                    <a:bodyPr/>
                    <a:lstStyle/>
                    <a:p>
                      <a:pPr algn="ctr">
                        <a:lnSpc>
                          <a:spcPct val="115000"/>
                        </a:lnSpc>
                        <a:spcAft>
                          <a:spcPts val="0"/>
                        </a:spcAft>
                      </a:pPr>
                      <a:r>
                        <a:rPr lang="en-IN" sz="1400" kern="1200">
                          <a:solidFill>
                            <a:schemeClr val="bg1"/>
                          </a:solidFill>
                          <a:effectLst/>
                          <a:latin typeface="Times New Roman"/>
                          <a:ea typeface="Times New Roman"/>
                          <a:cs typeface="Times New Roman"/>
                        </a:rPr>
                        <a:t>Actual Result </a:t>
                      </a:r>
                      <a:endParaRPr lang="en-IN" sz="1100">
                        <a:solidFill>
                          <a:schemeClr val="bg1"/>
                        </a:solidFill>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1.</a:t>
                      </a:r>
                      <a:r>
                        <a:rPr lang="en-US" sz="1400" kern="1200">
                          <a:solidFill>
                            <a:srgbClr val="000000"/>
                          </a:solidFill>
                          <a:effectLst/>
                          <a:latin typeface="Times New Roman"/>
                          <a:ea typeface="Times New Roman"/>
                          <a:cs typeface="Times New Roman"/>
                        </a:rPr>
                        <a:t> Fill Some Values into mandatory fields </a:t>
                      </a:r>
                      <a:endParaRPr lang="en-IN" sz="1100">
                        <a:effectLst/>
                        <a:latin typeface="Calibri"/>
                        <a:ea typeface="Calibri"/>
                        <a:cs typeface="Times New Roman"/>
                      </a:endParaRPr>
                    </a:p>
                    <a:p>
                      <a:pPr>
                        <a:lnSpc>
                          <a:spcPct val="115000"/>
                        </a:lnSpc>
                        <a:spcAft>
                          <a:spcPts val="0"/>
                        </a:spcAft>
                      </a:pPr>
                      <a:r>
                        <a:rPr lang="en-IN" sz="1400" kern="1200">
                          <a:solidFill>
                            <a:srgbClr val="000000"/>
                          </a:solidFill>
                          <a:effectLst/>
                          <a:latin typeface="Times New Roman"/>
                          <a:ea typeface="Times New Roman"/>
                          <a:cs typeface="Times New Roman"/>
                        </a:rPr>
                        <a:t>2.</a:t>
                      </a:r>
                      <a:r>
                        <a:rPr lang="en-US" sz="1400" kern="1200">
                          <a:solidFill>
                            <a:srgbClr val="000000"/>
                          </a:solidFill>
                          <a:effectLst/>
                          <a:latin typeface="Times New Roman"/>
                          <a:ea typeface="Times New Roman"/>
                          <a:cs typeface="Times New Roman"/>
                        </a:rPr>
                        <a:t> User Should Enter Proper Numeric Value </a:t>
                      </a:r>
                      <a:endParaRPr lang="en-IN" sz="1100">
                        <a:effectLst/>
                        <a:latin typeface="Calibri"/>
                        <a:ea typeface="Calibri"/>
                        <a:cs typeface="Times New Roman"/>
                      </a:endParaRPr>
                    </a:p>
                    <a:p>
                      <a:pPr>
                        <a:lnSpc>
                          <a:spcPct val="115000"/>
                        </a:lnSpc>
                        <a:spcAft>
                          <a:spcPts val="0"/>
                        </a:spcAft>
                      </a:pPr>
                      <a:r>
                        <a:rPr lang="en-IN" sz="1400" kern="1200">
                          <a:solidFill>
                            <a:srgbClr val="000000"/>
                          </a:solidFill>
                          <a:effectLst/>
                          <a:latin typeface="Times New Roman"/>
                          <a:ea typeface="Times New Roman"/>
                          <a:cs typeface="Times New Roman"/>
                        </a:rPr>
                        <a:t>3.</a:t>
                      </a:r>
                      <a:r>
                        <a:rPr lang="en-US" sz="1400" kern="1200">
                          <a:solidFill>
                            <a:srgbClr val="000000"/>
                          </a:solidFill>
                          <a:effectLst/>
                          <a:latin typeface="Times New Roman"/>
                          <a:ea typeface="Times New Roman"/>
                          <a:cs typeface="Times New Roman"/>
                        </a:rPr>
                        <a:t> User Should Enter Proper Email Id </a:t>
                      </a:r>
                      <a:endParaRPr lang="en-IN" sz="1100">
                        <a:effectLst/>
                        <a:latin typeface="Calibri"/>
                        <a:ea typeface="Calibri"/>
                        <a:cs typeface="Times New Roman"/>
                      </a:endParaRPr>
                    </a:p>
                  </a:txBody>
                  <a:tcPr/>
                </a:tc>
              </a:tr>
              <a:tr h="842675">
                <a:tc>
                  <a:txBody>
                    <a:bodyPr/>
                    <a:lstStyle/>
                    <a:p>
                      <a:pPr algn="ctr">
                        <a:lnSpc>
                          <a:spcPct val="115000"/>
                        </a:lnSpc>
                        <a:spcAft>
                          <a:spcPts val="0"/>
                        </a:spcAft>
                      </a:pPr>
                      <a:r>
                        <a:rPr lang="en-IN" sz="1400" kern="1200" dirty="0">
                          <a:solidFill>
                            <a:schemeClr val="bg1"/>
                          </a:solidFill>
                          <a:effectLst/>
                          <a:latin typeface="Times New Roman"/>
                          <a:ea typeface="Times New Roman"/>
                          <a:cs typeface="Times New Roman"/>
                        </a:rPr>
                        <a:t>Pass/Fail </a:t>
                      </a:r>
                      <a:endParaRPr lang="en-IN" sz="1100" dirty="0">
                        <a:solidFill>
                          <a:schemeClr val="bg1"/>
                        </a:solidFill>
                        <a:effectLst/>
                        <a:latin typeface="Calibri"/>
                        <a:ea typeface="Calibri"/>
                        <a:cs typeface="Times New Roman"/>
                      </a:endParaRPr>
                    </a:p>
                  </a:txBody>
                  <a:tcPr/>
                </a:tc>
                <a:tc>
                  <a:txBody>
                    <a:bodyPr/>
                    <a:lstStyle/>
                    <a:p>
                      <a:pPr>
                        <a:lnSpc>
                          <a:spcPct val="115000"/>
                        </a:lnSpc>
                        <a:spcAft>
                          <a:spcPts val="0"/>
                        </a:spcAft>
                      </a:pPr>
                      <a:r>
                        <a:rPr lang="en-IN" sz="1400" kern="1200" dirty="0">
                          <a:solidFill>
                            <a:srgbClr val="000000"/>
                          </a:solidFill>
                          <a:effectLst/>
                          <a:latin typeface="Times New Roman"/>
                          <a:ea typeface="Times New Roman"/>
                          <a:cs typeface="Times New Roman"/>
                        </a:rPr>
                        <a:t>1.Pass</a:t>
                      </a:r>
                      <a:endParaRPr lang="en-IN" sz="1100" dirty="0">
                        <a:effectLst/>
                        <a:latin typeface="Calibri"/>
                        <a:ea typeface="Calibri"/>
                        <a:cs typeface="Times New Roman"/>
                      </a:endParaRPr>
                    </a:p>
                    <a:p>
                      <a:pPr>
                        <a:lnSpc>
                          <a:spcPct val="115000"/>
                        </a:lnSpc>
                        <a:spcAft>
                          <a:spcPts val="0"/>
                        </a:spcAft>
                      </a:pPr>
                      <a:r>
                        <a:rPr lang="en-IN" sz="1400" kern="1200" dirty="0">
                          <a:solidFill>
                            <a:srgbClr val="000000"/>
                          </a:solidFill>
                          <a:effectLst/>
                          <a:latin typeface="Times New Roman"/>
                          <a:ea typeface="Times New Roman"/>
                          <a:cs typeface="Times New Roman"/>
                        </a:rPr>
                        <a:t>2.Pass</a:t>
                      </a:r>
                      <a:endParaRPr lang="en-IN" sz="1100" dirty="0">
                        <a:effectLst/>
                        <a:latin typeface="Calibri"/>
                        <a:ea typeface="Calibri"/>
                        <a:cs typeface="Times New Roman"/>
                      </a:endParaRPr>
                    </a:p>
                    <a:p>
                      <a:pPr>
                        <a:lnSpc>
                          <a:spcPct val="115000"/>
                        </a:lnSpc>
                        <a:spcAft>
                          <a:spcPts val="0"/>
                        </a:spcAft>
                      </a:pPr>
                      <a:r>
                        <a:rPr lang="en-IN" sz="1400" kern="1200" dirty="0">
                          <a:solidFill>
                            <a:srgbClr val="000000"/>
                          </a:solidFill>
                          <a:effectLst/>
                          <a:latin typeface="Times New Roman"/>
                          <a:ea typeface="Times New Roman"/>
                          <a:cs typeface="Times New Roman"/>
                        </a:rPr>
                        <a:t>3.Pass </a:t>
                      </a:r>
                      <a:endParaRPr lang="en-IN" sz="1100" dirty="0">
                        <a:effectLst/>
                        <a:latin typeface="Calibri"/>
                        <a:ea typeface="Calibri"/>
                        <a:cs typeface="Times New Roman"/>
                      </a:endParaRPr>
                    </a:p>
                  </a:txBody>
                  <a:tcPr/>
                </a:tc>
              </a:tr>
            </a:tbl>
          </a:graphicData>
        </a:graphic>
      </p:graphicFrame>
    </p:spTree>
    <p:extLst>
      <p:ext uri="{BB962C8B-B14F-4D97-AF65-F5344CB8AC3E}">
        <p14:creationId xmlns:p14="http://schemas.microsoft.com/office/powerpoint/2010/main" val="350837618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Testing</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544946257"/>
              </p:ext>
            </p:extLst>
          </p:nvPr>
        </p:nvGraphicFramePr>
        <p:xfrm>
          <a:off x="0" y="1268760"/>
          <a:ext cx="9143998" cy="3816422"/>
        </p:xfrm>
        <a:graphic>
          <a:graphicData uri="http://schemas.openxmlformats.org/drawingml/2006/table">
            <a:tbl>
              <a:tblPr firstRow="1" firstCol="1" bandRow="1">
                <a:tableStyleId>{5C22544A-7EE6-4342-B048-85BDC9FD1C3A}</a:tableStyleId>
              </a:tblPr>
              <a:tblGrid>
                <a:gridCol w="2758889"/>
                <a:gridCol w="6385109"/>
              </a:tblGrid>
              <a:tr h="531274">
                <a:tc>
                  <a:txBody>
                    <a:bodyPr/>
                    <a:lstStyle/>
                    <a:p>
                      <a:pPr algn="ctr">
                        <a:lnSpc>
                          <a:spcPct val="115000"/>
                        </a:lnSpc>
                        <a:spcAft>
                          <a:spcPts val="0"/>
                        </a:spcAft>
                      </a:pPr>
                      <a:r>
                        <a:rPr lang="en-IN" sz="1400" b="1" kern="1200">
                          <a:solidFill>
                            <a:srgbClr val="FFFFFF"/>
                          </a:solidFill>
                          <a:effectLst/>
                          <a:latin typeface="Times New Roman"/>
                          <a:ea typeface="Times New Roman"/>
                          <a:cs typeface="Times New Roman"/>
                        </a:rPr>
                        <a:t>Test Case Id </a:t>
                      </a:r>
                      <a:endParaRPr lang="en-IN" sz="1100">
                        <a:effectLst/>
                        <a:latin typeface="Calibri"/>
                        <a:ea typeface="Calibri"/>
                        <a:cs typeface="Times New Roman"/>
                      </a:endParaRPr>
                    </a:p>
                  </a:txBody>
                  <a:tcPr/>
                </a:tc>
                <a:tc>
                  <a:txBody>
                    <a:bodyPr/>
                    <a:lstStyle/>
                    <a:p>
                      <a:pPr>
                        <a:lnSpc>
                          <a:spcPct val="115000"/>
                        </a:lnSpc>
                        <a:spcAft>
                          <a:spcPts val="0"/>
                        </a:spcAft>
                      </a:pPr>
                      <a:r>
                        <a:rPr lang="en-IN" sz="1400" b="1" kern="1200">
                          <a:solidFill>
                            <a:srgbClr val="FFFFFF"/>
                          </a:solidFill>
                          <a:effectLst/>
                          <a:latin typeface="Times New Roman"/>
                          <a:ea typeface="Times New Roman"/>
                          <a:cs typeface="Times New Roman"/>
                        </a:rPr>
                        <a:t>5</a:t>
                      </a:r>
                      <a:endParaRPr lang="en-IN" sz="1100">
                        <a:effectLst/>
                        <a:latin typeface="Calibri"/>
                        <a:ea typeface="Calibri"/>
                        <a:cs typeface="Times New Roman"/>
                      </a:endParaRPr>
                    </a:p>
                  </a:txBody>
                  <a:tcPr/>
                </a:tc>
              </a:tr>
              <a:tr h="531274">
                <a:tc>
                  <a:txBody>
                    <a:bodyPr/>
                    <a:lstStyle/>
                    <a:p>
                      <a:pPr algn="ctr">
                        <a:lnSpc>
                          <a:spcPct val="115000"/>
                        </a:lnSpc>
                        <a:spcAft>
                          <a:spcPts val="0"/>
                        </a:spcAft>
                      </a:pPr>
                      <a:r>
                        <a:rPr lang="en-IN" sz="1400" kern="1200">
                          <a:solidFill>
                            <a:srgbClr val="000000"/>
                          </a:solidFill>
                          <a:effectLst/>
                          <a:latin typeface="Times New Roman"/>
                          <a:ea typeface="Times New Roman"/>
                          <a:cs typeface="Times New Roman"/>
                        </a:rPr>
                        <a:t>Test Case Created By </a:t>
                      </a:r>
                      <a:endParaRPr lang="en-IN" sz="1100">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Unit testing(login) </a:t>
                      </a:r>
                      <a:endParaRPr lang="en-IN" sz="1100">
                        <a:effectLst/>
                        <a:latin typeface="Calibri"/>
                        <a:ea typeface="Calibri"/>
                        <a:cs typeface="Times New Roman"/>
                      </a:endParaRPr>
                    </a:p>
                  </a:txBody>
                  <a:tcPr/>
                </a:tc>
              </a:tr>
              <a:tr h="677346">
                <a:tc>
                  <a:txBody>
                    <a:bodyPr/>
                    <a:lstStyle/>
                    <a:p>
                      <a:pPr algn="ctr">
                        <a:lnSpc>
                          <a:spcPct val="115000"/>
                        </a:lnSpc>
                        <a:spcAft>
                          <a:spcPts val="0"/>
                        </a:spcAft>
                      </a:pPr>
                      <a:r>
                        <a:rPr lang="en-IN" sz="1400" kern="1200">
                          <a:solidFill>
                            <a:srgbClr val="000000"/>
                          </a:solidFill>
                          <a:effectLst/>
                          <a:latin typeface="Times New Roman"/>
                          <a:ea typeface="Times New Roman"/>
                          <a:cs typeface="Times New Roman"/>
                        </a:rPr>
                        <a:t>Case Type </a:t>
                      </a:r>
                      <a:endParaRPr lang="en-IN" sz="1100">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Without login </a:t>
                      </a:r>
                      <a:endParaRPr lang="en-IN" sz="1100">
                        <a:effectLst/>
                        <a:latin typeface="Calibri"/>
                        <a:ea typeface="Calibri"/>
                        <a:cs typeface="Times New Roman"/>
                      </a:endParaRPr>
                    </a:p>
                  </a:txBody>
                  <a:tcPr/>
                </a:tc>
              </a:tr>
              <a:tr h="669190">
                <a:tc>
                  <a:txBody>
                    <a:bodyPr/>
                    <a:lstStyle/>
                    <a:p>
                      <a:pPr algn="ctr">
                        <a:lnSpc>
                          <a:spcPct val="115000"/>
                        </a:lnSpc>
                        <a:spcAft>
                          <a:spcPts val="0"/>
                        </a:spcAft>
                      </a:pPr>
                      <a:r>
                        <a:rPr lang="en-IN" sz="1400" kern="1200">
                          <a:solidFill>
                            <a:srgbClr val="000000"/>
                          </a:solidFill>
                          <a:effectLst/>
                          <a:latin typeface="Times New Roman"/>
                          <a:ea typeface="Times New Roman"/>
                          <a:cs typeface="Times New Roman"/>
                        </a:rPr>
                        <a:t>Expected Result </a:t>
                      </a:r>
                      <a:endParaRPr lang="en-IN" sz="1100">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Admin ,Operator, Worker &amp; Customer cannot enter into home page. </a:t>
                      </a:r>
                      <a:endParaRPr lang="en-IN" sz="1100">
                        <a:effectLst/>
                        <a:latin typeface="Calibri"/>
                        <a:ea typeface="Calibri"/>
                        <a:cs typeface="Times New Roman"/>
                      </a:endParaRPr>
                    </a:p>
                  </a:txBody>
                  <a:tcPr/>
                </a:tc>
              </a:tr>
              <a:tr h="535352">
                <a:tc>
                  <a:txBody>
                    <a:bodyPr/>
                    <a:lstStyle/>
                    <a:p>
                      <a:pPr algn="ctr">
                        <a:lnSpc>
                          <a:spcPct val="115000"/>
                        </a:lnSpc>
                        <a:spcAft>
                          <a:spcPts val="0"/>
                        </a:spcAft>
                      </a:pPr>
                      <a:r>
                        <a:rPr lang="en-IN" sz="1400" kern="1200">
                          <a:solidFill>
                            <a:srgbClr val="000000"/>
                          </a:solidFill>
                          <a:effectLst/>
                          <a:latin typeface="Times New Roman"/>
                          <a:ea typeface="Times New Roman"/>
                          <a:cs typeface="Times New Roman"/>
                        </a:rPr>
                        <a:t>Actual Result </a:t>
                      </a:r>
                      <a:endParaRPr lang="en-IN" sz="1100">
                        <a:effectLst/>
                        <a:latin typeface="Calibri"/>
                        <a:ea typeface="Calibri"/>
                        <a:cs typeface="Times New Roman"/>
                      </a:endParaRPr>
                    </a:p>
                  </a:txBody>
                  <a:tcPr/>
                </a:tc>
                <a:tc>
                  <a:txBody>
                    <a:bodyPr/>
                    <a:lstStyle/>
                    <a:p>
                      <a:pPr>
                        <a:lnSpc>
                          <a:spcPct val="115000"/>
                        </a:lnSpc>
                        <a:spcAft>
                          <a:spcPts val="0"/>
                        </a:spcAft>
                      </a:pPr>
                      <a:r>
                        <a:rPr lang="en-IN" sz="1400" kern="1200">
                          <a:solidFill>
                            <a:srgbClr val="000000"/>
                          </a:solidFill>
                          <a:effectLst/>
                          <a:latin typeface="Times New Roman"/>
                          <a:ea typeface="Times New Roman"/>
                          <a:cs typeface="Times New Roman"/>
                        </a:rPr>
                        <a:t>The page cannot response home page of Admin,, Operator, Workers  and Customer.</a:t>
                      </a:r>
                      <a:endParaRPr lang="en-IN" sz="1100">
                        <a:effectLst/>
                        <a:latin typeface="Calibri"/>
                        <a:ea typeface="Calibri"/>
                        <a:cs typeface="Times New Roman"/>
                      </a:endParaRPr>
                    </a:p>
                  </a:txBody>
                  <a:tcPr/>
                </a:tc>
              </a:tr>
              <a:tr h="871986">
                <a:tc>
                  <a:txBody>
                    <a:bodyPr/>
                    <a:lstStyle/>
                    <a:p>
                      <a:pPr algn="ctr">
                        <a:lnSpc>
                          <a:spcPct val="115000"/>
                        </a:lnSpc>
                        <a:spcAft>
                          <a:spcPts val="0"/>
                        </a:spcAft>
                      </a:pPr>
                      <a:r>
                        <a:rPr lang="en-IN" sz="1400" kern="1200">
                          <a:solidFill>
                            <a:srgbClr val="000000"/>
                          </a:solidFill>
                          <a:effectLst/>
                          <a:latin typeface="Times New Roman"/>
                          <a:ea typeface="Times New Roman"/>
                          <a:cs typeface="Times New Roman"/>
                        </a:rPr>
                        <a:t>Pass/Fail </a:t>
                      </a:r>
                      <a:endParaRPr lang="en-IN" sz="1100">
                        <a:effectLst/>
                        <a:latin typeface="Calibri"/>
                        <a:ea typeface="Calibri"/>
                        <a:cs typeface="Times New Roman"/>
                      </a:endParaRPr>
                    </a:p>
                  </a:txBody>
                  <a:tcPr/>
                </a:tc>
                <a:tc>
                  <a:txBody>
                    <a:bodyPr/>
                    <a:lstStyle/>
                    <a:p>
                      <a:pPr>
                        <a:lnSpc>
                          <a:spcPct val="115000"/>
                        </a:lnSpc>
                        <a:spcAft>
                          <a:spcPts val="0"/>
                        </a:spcAft>
                      </a:pPr>
                      <a:r>
                        <a:rPr lang="en-IN" sz="1400" kern="1200" dirty="0">
                          <a:solidFill>
                            <a:srgbClr val="000000"/>
                          </a:solidFill>
                          <a:effectLst/>
                          <a:latin typeface="Times New Roman"/>
                          <a:ea typeface="Times New Roman"/>
                          <a:cs typeface="Times New Roman"/>
                        </a:rPr>
                        <a:t>Fail </a:t>
                      </a:r>
                      <a:endParaRPr lang="en-IN" sz="1100" dirty="0">
                        <a:effectLst/>
                        <a:latin typeface="Calibri"/>
                        <a:ea typeface="Calibri"/>
                        <a:cs typeface="Times New Roman"/>
                      </a:endParaRPr>
                    </a:p>
                  </a:txBody>
                  <a:tcPr/>
                </a:tc>
              </a:tr>
            </a:tbl>
          </a:graphicData>
        </a:graphic>
      </p:graphicFrame>
    </p:spTree>
    <p:extLst>
      <p:ext uri="{BB962C8B-B14F-4D97-AF65-F5344CB8AC3E}">
        <p14:creationId xmlns:p14="http://schemas.microsoft.com/office/powerpoint/2010/main" val="350837618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Post Implementation Review</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0" y="1862822"/>
            <a:ext cx="9144000" cy="3416320"/>
          </a:xfrm>
          <a:prstGeom prst="rect">
            <a:avLst/>
          </a:prstGeom>
        </p:spPr>
        <p:txBody>
          <a:bodyPr wrap="square">
            <a:spAutoFit/>
          </a:bodyPr>
          <a:lstStyle/>
          <a:p>
            <a:pPr marL="285750" lvl="0" indent="-285750">
              <a:buFont typeface="Wingdings" pitchFamily="2" charset="2"/>
              <a:buChar char="q"/>
            </a:pPr>
            <a:r>
              <a:rPr lang="en-US" dirty="0"/>
              <a:t>The important point that to keep during post implementation review is determining whether the Application has met its objective that is, analyst want to know if the performance level of users has improved</a:t>
            </a:r>
            <a:r>
              <a:rPr lang="en-US" dirty="0" smtClean="0"/>
              <a:t>.</a:t>
            </a:r>
          </a:p>
          <a:p>
            <a:pPr marL="285750" lvl="0" indent="-285750">
              <a:buFont typeface="Wingdings" pitchFamily="2" charset="2"/>
              <a:buChar char="q"/>
            </a:pPr>
            <a:endParaRPr lang="en-IN" dirty="0"/>
          </a:p>
          <a:p>
            <a:endParaRPr lang="en-IN" dirty="0"/>
          </a:p>
          <a:p>
            <a:pPr marL="285750" lvl="0" indent="-285750">
              <a:buFont typeface="Wingdings" pitchFamily="2" charset="2"/>
              <a:buChar char="q"/>
            </a:pPr>
            <a:r>
              <a:rPr lang="en-US" dirty="0"/>
              <a:t>Reviews are taken until Application fulfills user requirements. After implementation it is easy to manage the Application and is easy to solve the difficulties. In this all requirements are fulfill</a:t>
            </a:r>
            <a:endParaRPr lang="en-IN" dirty="0"/>
          </a:p>
          <a:p>
            <a:r>
              <a:rPr lang="en-US" dirty="0"/>
              <a:t> </a:t>
            </a:r>
            <a:endParaRPr lang="en-US" dirty="0" smtClean="0"/>
          </a:p>
          <a:p>
            <a:pPr marL="285750" indent="-285750">
              <a:buFont typeface="Wingdings" pitchFamily="2" charset="2"/>
              <a:buChar char="q"/>
            </a:pPr>
            <a:endParaRPr lang="en-IN" dirty="0"/>
          </a:p>
          <a:p>
            <a:r>
              <a:rPr lang="en-IN" dirty="0"/>
              <a:t> </a:t>
            </a:r>
          </a:p>
          <a:p>
            <a:pPr marL="285750" lvl="0" indent="-285750">
              <a:buFont typeface="Wingdings" pitchFamily="2" charset="2"/>
              <a:buChar char="q"/>
            </a:pPr>
            <a:r>
              <a:rPr lang="en-US" dirty="0"/>
              <a:t>User can send feedback and suggestions to the admin. Based on user feedback review, action is taken and solves user’s difficulties.</a:t>
            </a:r>
            <a:endParaRPr lang="en-IN" dirty="0"/>
          </a:p>
        </p:txBody>
      </p:sp>
    </p:spTree>
    <p:extLst>
      <p:ext uri="{BB962C8B-B14F-4D97-AF65-F5344CB8AC3E}">
        <p14:creationId xmlns:p14="http://schemas.microsoft.com/office/powerpoint/2010/main" val="115029986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Future Enhancements</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0" y="1862822"/>
            <a:ext cx="9144000" cy="3693319"/>
          </a:xfrm>
          <a:prstGeom prst="rect">
            <a:avLst/>
          </a:prstGeom>
        </p:spPr>
        <p:txBody>
          <a:bodyPr wrap="square">
            <a:spAutoFit/>
          </a:bodyPr>
          <a:lstStyle/>
          <a:p>
            <a:pPr marL="285750" lvl="0" indent="-285750">
              <a:buFont typeface="Wingdings" pitchFamily="2" charset="2"/>
              <a:buChar char="q"/>
            </a:pPr>
            <a:r>
              <a:rPr lang="en-US" dirty="0"/>
              <a:t>Customer can do payment Online</a:t>
            </a:r>
            <a:r>
              <a:rPr lang="en-US" dirty="0" smtClean="0"/>
              <a:t>.</a:t>
            </a:r>
          </a:p>
          <a:p>
            <a:pPr lvl="0"/>
            <a:endParaRPr lang="en-IN" dirty="0"/>
          </a:p>
          <a:p>
            <a:endParaRPr lang="en-IN" dirty="0"/>
          </a:p>
          <a:p>
            <a:pPr marL="285750" lvl="0" indent="-285750">
              <a:buFont typeface="Wingdings" pitchFamily="2" charset="2"/>
              <a:buChar char="q"/>
            </a:pPr>
            <a:r>
              <a:rPr lang="en-US" dirty="0"/>
              <a:t>Customer can easily contact to Car Assemble And Service Station</a:t>
            </a:r>
            <a:r>
              <a:rPr lang="en-US" dirty="0" smtClean="0"/>
              <a:t>.</a:t>
            </a:r>
          </a:p>
          <a:p>
            <a:pPr lvl="0"/>
            <a:endParaRPr lang="en-IN" dirty="0"/>
          </a:p>
          <a:p>
            <a:r>
              <a:rPr lang="en-US" dirty="0"/>
              <a:t>  </a:t>
            </a:r>
            <a:endParaRPr lang="en-IN" dirty="0"/>
          </a:p>
          <a:p>
            <a:pPr marL="285750" lvl="0" indent="-285750">
              <a:buFont typeface="Wingdings" pitchFamily="2" charset="2"/>
              <a:buChar char="q"/>
            </a:pPr>
            <a:r>
              <a:rPr lang="en-US" dirty="0"/>
              <a:t>Design/Layout Change as per client’s need</a:t>
            </a:r>
            <a:r>
              <a:rPr lang="en-US" dirty="0" smtClean="0"/>
              <a:t>.</a:t>
            </a:r>
          </a:p>
          <a:p>
            <a:pPr lvl="0"/>
            <a:endParaRPr lang="en-IN" dirty="0"/>
          </a:p>
          <a:p>
            <a:r>
              <a:rPr lang="en-US" dirty="0"/>
              <a:t> </a:t>
            </a:r>
            <a:endParaRPr lang="en-IN" dirty="0"/>
          </a:p>
          <a:p>
            <a:pPr marL="285750" lvl="0" indent="-285750">
              <a:buFont typeface="Wingdings" pitchFamily="2" charset="2"/>
              <a:buChar char="q"/>
            </a:pPr>
            <a:r>
              <a:rPr lang="en-US" dirty="0"/>
              <a:t>Multiple language support through Google API</a:t>
            </a:r>
            <a:r>
              <a:rPr lang="en-US" dirty="0" smtClean="0"/>
              <a:t>.</a:t>
            </a:r>
          </a:p>
          <a:p>
            <a:pPr lvl="0"/>
            <a:endParaRPr lang="en-IN" dirty="0"/>
          </a:p>
          <a:p>
            <a:r>
              <a:rPr lang="en-US" dirty="0"/>
              <a:t> </a:t>
            </a:r>
            <a:endParaRPr lang="en-IN" dirty="0"/>
          </a:p>
          <a:p>
            <a:pPr marL="285750" indent="-285750">
              <a:buFont typeface="Wingdings" pitchFamily="2" charset="2"/>
              <a:buChar char="q"/>
            </a:pPr>
            <a:r>
              <a:rPr lang="en-IN" dirty="0"/>
              <a:t>Further the System will have the synchronization with Mobile Devices in two way communication.</a:t>
            </a:r>
          </a:p>
        </p:txBody>
      </p:sp>
    </p:spTree>
    <p:extLst>
      <p:ext uri="{BB962C8B-B14F-4D97-AF65-F5344CB8AC3E}">
        <p14:creationId xmlns:p14="http://schemas.microsoft.com/office/powerpoint/2010/main" val="22679755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563888"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Conclusion</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0" y="1862822"/>
            <a:ext cx="9144000" cy="4524315"/>
          </a:xfrm>
          <a:prstGeom prst="rect">
            <a:avLst/>
          </a:prstGeom>
        </p:spPr>
        <p:txBody>
          <a:bodyPr wrap="square">
            <a:spAutoFit/>
          </a:bodyPr>
          <a:lstStyle/>
          <a:p>
            <a:pPr marL="285750" lvl="0" indent="-285750">
              <a:buFont typeface="Wingdings" pitchFamily="2" charset="2"/>
              <a:buChar char="q"/>
            </a:pPr>
            <a:r>
              <a:rPr lang="en-US" dirty="0"/>
              <a:t>Car Assemble And Service Station System will able to provide the solution it was expected to do. The expected outcome was to provide a new management system that reduces the manual work of company. </a:t>
            </a:r>
            <a:endParaRPr lang="en-IN" dirty="0"/>
          </a:p>
          <a:p>
            <a:endParaRPr lang="en-IN" dirty="0" smtClean="0"/>
          </a:p>
          <a:p>
            <a:endParaRPr lang="en-IN" dirty="0"/>
          </a:p>
          <a:p>
            <a:pPr marL="285750" lvl="0" indent="-285750">
              <a:buFont typeface="Wingdings" pitchFamily="2" charset="2"/>
              <a:buChar char="q"/>
            </a:pPr>
            <a:r>
              <a:rPr lang="en-US" dirty="0"/>
              <a:t>This web application in the response to that will provide management system. Along with that it provides task management of workers, history of services, product stock usage.</a:t>
            </a:r>
            <a:endParaRPr lang="en-IN" dirty="0"/>
          </a:p>
          <a:p>
            <a:endParaRPr lang="en-US" dirty="0" smtClean="0"/>
          </a:p>
          <a:p>
            <a:r>
              <a:rPr lang="en-US" dirty="0"/>
              <a:t> </a:t>
            </a:r>
            <a:endParaRPr lang="en-IN" dirty="0"/>
          </a:p>
          <a:p>
            <a:pPr marL="285750" lvl="0" indent="-285750">
              <a:buFont typeface="Wingdings" pitchFamily="2" charset="2"/>
              <a:buChar char="q"/>
            </a:pPr>
            <a:r>
              <a:rPr lang="en-US" dirty="0"/>
              <a:t>Along with that it will also provide a new service mechanism. This will reduce the work of employees. </a:t>
            </a:r>
            <a:endParaRPr lang="en-IN" dirty="0"/>
          </a:p>
          <a:p>
            <a:endParaRPr lang="en-US" dirty="0" smtClean="0"/>
          </a:p>
          <a:p>
            <a:r>
              <a:rPr lang="en-US" dirty="0"/>
              <a:t> </a:t>
            </a:r>
            <a:endParaRPr lang="en-IN" dirty="0"/>
          </a:p>
          <a:p>
            <a:pPr marL="285750" indent="-285750">
              <a:buFont typeface="Wingdings" pitchFamily="2" charset="2"/>
              <a:buChar char="q"/>
            </a:pPr>
            <a:r>
              <a:rPr lang="en-IN" dirty="0"/>
              <a:t>In conclusion, Car Assemble And Service Station is in process of setting up as per the standards and qualities it was required to be. It can help company to work more efficiently and effectively in future.</a:t>
            </a:r>
          </a:p>
        </p:txBody>
      </p:sp>
    </p:spTree>
    <p:extLst>
      <p:ext uri="{BB962C8B-B14F-4D97-AF65-F5344CB8AC3E}">
        <p14:creationId xmlns:p14="http://schemas.microsoft.com/office/powerpoint/2010/main" val="28971074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p:cNvSpPr>
          <p:nvPr/>
        </p:nvSpPr>
        <p:spPr bwMode="auto">
          <a:xfrm>
            <a:off x="1270952" y="188640"/>
            <a:ext cx="6602095" cy="450850"/>
          </a:xfrm>
          <a:prstGeom prst="rect">
            <a:avLst/>
          </a:prstGeom>
          <a:ln>
            <a:headEnd/>
            <a:tailEnd/>
          </a:ln>
        </p:spPr>
        <p:style>
          <a:lnRef idx="2">
            <a:schemeClr val="dk1"/>
          </a:lnRef>
          <a:fillRef idx="1">
            <a:schemeClr val="lt1"/>
          </a:fillRef>
          <a:effectRef idx="0">
            <a:schemeClr val="dk1"/>
          </a:effectRef>
          <a:fontRef idx="minor">
            <a:schemeClr val="dk1"/>
          </a:fontRef>
        </p:style>
        <p:txBody>
          <a:bodyPr wrap="square"/>
          <a:lstStyle/>
          <a:p>
            <a:pPr algn="ctr" fontAlgn="base"/>
            <a:r>
              <a:rPr lang="en-US" sz="1400" b="1" u="sng" kern="1200">
                <a:solidFill>
                  <a:srgbClr val="000000"/>
                </a:solidFill>
                <a:effectLst/>
                <a:latin typeface="Times New Roman"/>
                <a:ea typeface="Times New Roman"/>
              </a:rPr>
              <a:t>USE CASE DIAGRAM - CUSTOMER</a:t>
            </a:r>
            <a:endParaRPr lang="en-IN" sz="1200">
              <a:effectLst/>
              <a:latin typeface="Times New Roman"/>
              <a:ea typeface="Times New Roman"/>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363780074"/>
              </p:ext>
            </p:extLst>
          </p:nvPr>
        </p:nvGraphicFramePr>
        <p:xfrm>
          <a:off x="1043608" y="764704"/>
          <a:ext cx="5810250" cy="5827415"/>
        </p:xfrm>
        <a:graphic>
          <a:graphicData uri="http://schemas.openxmlformats.org/presentationml/2006/ole">
            <mc:AlternateContent xmlns:mc="http://schemas.openxmlformats.org/markup-compatibility/2006">
              <mc:Choice xmlns:v="urn:schemas-microsoft-com:vml" Requires="v">
                <p:oleObj spid="_x0000_s5429" name="Visio" r:id="rId3" imgW="6473257" imgH="12791703" progId="Visio.Drawing.11">
                  <p:embed/>
                </p:oleObj>
              </mc:Choice>
              <mc:Fallback>
                <p:oleObj name="Visio" r:id="rId3" imgW="6473257" imgH="1279170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764704"/>
                        <a:ext cx="5810250" cy="5827415"/>
                      </a:xfrm>
                      <a:prstGeom prst="rect">
                        <a:avLst/>
                      </a:prstGeom>
                      <a:noFill/>
                    </p:spPr>
                  </p:pic>
                </p:oleObj>
              </mc:Fallback>
            </mc:AlternateContent>
          </a:graphicData>
        </a:graphic>
      </p:graphicFrame>
    </p:spTree>
    <p:extLst>
      <p:ext uri="{BB962C8B-B14F-4D97-AF65-F5344CB8AC3E}">
        <p14:creationId xmlns:p14="http://schemas.microsoft.com/office/powerpoint/2010/main" val="315195186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20"/>
          <p:cNvSpPr txBox="1"/>
          <p:nvPr/>
        </p:nvSpPr>
        <p:spPr>
          <a:xfrm>
            <a:off x="3707904" y="620688"/>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US" sz="1600" b="1" dirty="0">
                <a:solidFill>
                  <a:schemeClr val="tx1"/>
                </a:solidFill>
                <a:latin typeface="Times New Roman" pitchFamily="18" charset="0"/>
                <a:cs typeface="Times New Roman" pitchFamily="18" charset="0"/>
              </a:rPr>
              <a:t>Bibliography</a:t>
            </a:r>
            <a:endParaRPr lang="en-IN" sz="1100" dirty="0">
              <a:effectLst/>
              <a:ea typeface="Calibri" panose="020F0502020204030204" pitchFamily="34" charset="0"/>
              <a:cs typeface="Times New Roman" panose="02020603050405020304" pitchFamily="18"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619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400" b="1" i="0" u="none" strike="noStrike" cap="none" normalizeH="0" baseline="0" smtClean="0">
                <a:ln>
                  <a:noFill/>
                </a:ln>
                <a:solidFill>
                  <a:schemeClr val="tx1"/>
                </a:solidFill>
                <a:effectLst/>
                <a:latin typeface="Times New Roman" pitchFamily="18" charset="0"/>
                <a:ea typeface="Calibri" pitchFamily="34" charset="0"/>
                <a:cs typeface="Shruti" pitchFamily="34" charset="0"/>
              </a:rPr>
              <a:t> </a:t>
            </a: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5"/>
          <p:cNvSpPr>
            <a:spLocks noChangeArrowheads="1"/>
          </p:cNvSpPr>
          <p:nvPr/>
        </p:nvSpPr>
        <p:spPr bwMode="auto">
          <a:xfrm>
            <a:off x="0" y="5543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4"/>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9"/>
          <p:cNvSpPr/>
          <p:nvPr/>
        </p:nvSpPr>
        <p:spPr>
          <a:xfrm>
            <a:off x="2483768" y="2019117"/>
            <a:ext cx="5328592" cy="2031325"/>
          </a:xfrm>
          <a:prstGeom prst="rect">
            <a:avLst/>
          </a:prstGeom>
        </p:spPr>
        <p:txBody>
          <a:bodyPr wrap="square">
            <a:spAutoFit/>
          </a:bodyPr>
          <a:lstStyle/>
          <a:p>
            <a:pPr lvl="0" algn="ctr"/>
            <a:r>
              <a:rPr lang="en-US" b="1" u="sng" dirty="0">
                <a:latin typeface="Times New Roman" pitchFamily="18" charset="0"/>
                <a:cs typeface="Times New Roman" pitchFamily="18" charset="0"/>
              </a:rPr>
              <a:t>References Books: -</a:t>
            </a:r>
            <a:endParaRPr lang="en-IN" b="1" u="sng" dirty="0">
              <a:latin typeface="Times New Roman" pitchFamily="18" charset="0"/>
              <a:cs typeface="Times New Roman" pitchFamily="18" charset="0"/>
            </a:endParaRPr>
          </a:p>
          <a:p>
            <a:r>
              <a:rPr lang="en-US" dirty="0"/>
              <a:t> </a:t>
            </a:r>
            <a:endParaRPr lang="en-IN" dirty="0"/>
          </a:p>
          <a:p>
            <a:pPr lvl="0"/>
            <a:r>
              <a:rPr lang="en-US" dirty="0" smtClean="0"/>
              <a:t>ASP. Net: </a:t>
            </a:r>
            <a:r>
              <a:rPr lang="en-US" dirty="0"/>
              <a:t>The Complete Reference 1</a:t>
            </a:r>
            <a:r>
              <a:rPr lang="en-US" baseline="30000" dirty="0"/>
              <a:t>st</a:t>
            </a:r>
            <a:r>
              <a:rPr lang="en-US" dirty="0"/>
              <a:t> </a:t>
            </a:r>
            <a:r>
              <a:rPr lang="en-US" dirty="0" smtClean="0"/>
              <a:t>edition</a:t>
            </a:r>
          </a:p>
          <a:p>
            <a:pPr lvl="0"/>
            <a:endParaRPr lang="en-IN" dirty="0"/>
          </a:p>
          <a:p>
            <a:r>
              <a:rPr lang="en-IN" dirty="0"/>
              <a:t>TATA McGraw Hill Education Private </a:t>
            </a:r>
            <a:r>
              <a:rPr lang="en-IN" dirty="0" smtClean="0"/>
              <a:t>Limited</a:t>
            </a:r>
          </a:p>
          <a:p>
            <a:endParaRPr lang="en-IN" dirty="0"/>
          </a:p>
          <a:p>
            <a:pPr lvl="0"/>
            <a:r>
              <a:rPr lang="en-US" dirty="0" smtClean="0"/>
              <a:t>ASP. Net </a:t>
            </a:r>
            <a:r>
              <a:rPr lang="en-US" dirty="0"/>
              <a:t>4.5 (Covers C# and VB codes)- Black Book</a:t>
            </a:r>
            <a:endParaRPr lang="en-IN" dirty="0"/>
          </a:p>
        </p:txBody>
      </p:sp>
      <p:graphicFrame>
        <p:nvGraphicFramePr>
          <p:cNvPr id="13" name="Table 12"/>
          <p:cNvGraphicFramePr>
            <a:graphicFrameLocks noGrp="1"/>
          </p:cNvGraphicFramePr>
          <p:nvPr>
            <p:extLst>
              <p:ext uri="{D42A27DB-BD31-4B8C-83A1-F6EECF244321}">
                <p14:modId xmlns:p14="http://schemas.microsoft.com/office/powerpoint/2010/main" val="2764383948"/>
              </p:ext>
            </p:extLst>
          </p:nvPr>
        </p:nvGraphicFramePr>
        <p:xfrm>
          <a:off x="2699792" y="4581128"/>
          <a:ext cx="4608512" cy="1676456"/>
        </p:xfrm>
        <a:graphic>
          <a:graphicData uri="http://schemas.openxmlformats.org/drawingml/2006/table">
            <a:tbl>
              <a:tblPr firstRow="1" bandRow="1">
                <a:tableStyleId>{9D7B26C5-4107-4FEC-AEDC-1716B250A1EF}</a:tableStyleId>
              </a:tblPr>
              <a:tblGrid>
                <a:gridCol w="4608512"/>
              </a:tblGrid>
              <a:tr h="10064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Website      :w3Schools.com</a:t>
                      </a:r>
                      <a:endParaRPr lang="en-US" sz="1400" baseline="0" dirty="0" smtClean="0">
                        <a:latin typeface="Times New Roman" pitchFamily="18" charset="0"/>
                        <a:cs typeface="Times New Roman" pitchFamily="18" charset="0"/>
                      </a:endParaRPr>
                    </a:p>
                    <a:p>
                      <a:pPr lvl="0" algn="ctr"/>
                      <a:r>
                        <a:rPr lang="en-US" u="sng" dirty="0" smtClean="0">
                          <a:solidFill>
                            <a:schemeClr val="accent1">
                              <a:lumMod val="40000"/>
                              <a:lumOff val="60000"/>
                            </a:schemeClr>
                          </a:solidFill>
                          <a:hlinkClick r:id="rId2"/>
                        </a:rPr>
                        <a:t>www.stactoverfolw.com</a:t>
                      </a:r>
                      <a:endParaRPr lang="en-IN" dirty="0" smtClean="0">
                        <a:solidFill>
                          <a:schemeClr val="accent1">
                            <a:lumMod val="40000"/>
                            <a:lumOff val="60000"/>
                          </a:schemeClr>
                        </a:solidFill>
                      </a:endParaRPr>
                    </a:p>
                    <a:p>
                      <a:pPr lvl="0" algn="ctr"/>
                      <a:r>
                        <a:rPr lang="en-US" u="sng" dirty="0" smtClean="0">
                          <a:solidFill>
                            <a:schemeClr val="accent1">
                              <a:lumMod val="40000"/>
                              <a:lumOff val="60000"/>
                            </a:schemeClr>
                          </a:solidFill>
                          <a:hlinkClick r:id="rId3"/>
                        </a:rPr>
                        <a:t>www.scn.sap.com</a:t>
                      </a:r>
                      <a:endParaRPr lang="en-IN" dirty="0" smtClean="0">
                        <a:solidFill>
                          <a:schemeClr val="accent1">
                            <a:lumMod val="40000"/>
                            <a:lumOff val="60000"/>
                          </a:schemeClr>
                        </a:solidFill>
                      </a:endParaRPr>
                    </a:p>
                    <a:p>
                      <a:pPr lvl="0" algn="ctr"/>
                      <a:r>
                        <a:rPr lang="en-US" u="sng" dirty="0" smtClean="0">
                          <a:solidFill>
                            <a:schemeClr val="accent1">
                              <a:lumMod val="40000"/>
                              <a:lumOff val="60000"/>
                            </a:schemeClr>
                          </a:solidFill>
                          <a:hlinkClick r:id="rId4"/>
                        </a:rPr>
                        <a:t>www.c-sharpcorner.com</a:t>
                      </a:r>
                      <a:endParaRPr lang="en-IN" dirty="0" smtClean="0">
                        <a:solidFill>
                          <a:schemeClr val="accent1">
                            <a:lumMod val="40000"/>
                            <a:lumOff val="60000"/>
                          </a:schemeClr>
                        </a:solidFill>
                      </a:endParaRPr>
                    </a:p>
                    <a:p>
                      <a:pPr lvl="0" algn="ctr"/>
                      <a:r>
                        <a:rPr lang="en-US" u="sng" dirty="0" smtClean="0">
                          <a:solidFill>
                            <a:schemeClr val="accent1">
                              <a:lumMod val="40000"/>
                              <a:lumOff val="60000"/>
                            </a:schemeClr>
                          </a:solidFill>
                          <a:hlinkClick r:id="rId5"/>
                        </a:rPr>
                        <a:t>https://developers.google.com</a:t>
                      </a:r>
                      <a:endParaRPr lang="en-IN" dirty="0" smtClean="0">
                        <a:solidFill>
                          <a:schemeClr val="accent1">
                            <a:lumMod val="40000"/>
                            <a:lumOff val="60000"/>
                          </a:schemeClr>
                        </a:solidFill>
                      </a:endParaRPr>
                    </a:p>
                    <a:p>
                      <a:pPr algn="ctr"/>
                      <a:r>
                        <a:rPr lang="en-IN" u="sng" dirty="0" smtClean="0">
                          <a:solidFill>
                            <a:schemeClr val="accent1">
                              <a:lumMod val="40000"/>
                              <a:lumOff val="60000"/>
                            </a:schemeClr>
                          </a:solidFill>
                          <a:hlinkClick r:id="rId6"/>
                        </a:rPr>
                        <a:t>http://www.codeproject.com</a:t>
                      </a:r>
                      <a:endParaRPr lang="en-IN" dirty="0">
                        <a:solidFill>
                          <a:schemeClr val="accent1">
                            <a:lumMod val="40000"/>
                            <a:lumOff val="60000"/>
                          </a:schemeClr>
                        </a:solidFill>
                      </a:endParaRPr>
                    </a:p>
                  </a:txBody>
                  <a:tcPr marL="68584" marR="68584" marT="45748" marB="45748"/>
                </a:tc>
              </a:tr>
            </a:tbl>
          </a:graphicData>
        </a:graphic>
      </p:graphicFrame>
    </p:spTree>
    <p:extLst>
      <p:ext uri="{BB962C8B-B14F-4D97-AF65-F5344CB8AC3E}">
        <p14:creationId xmlns:p14="http://schemas.microsoft.com/office/powerpoint/2010/main" val="174388304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11560" y="1741512"/>
            <a:ext cx="8153400" cy="4495800"/>
          </a:xfrm>
        </p:spPr>
        <p:txBody>
          <a:bodyPr/>
          <a:lstStyle/>
          <a:p>
            <a:endParaRPr lang="en-IN" sz="3200" dirty="0" smtClean="0">
              <a:solidFill>
                <a:schemeClr val="accent2">
                  <a:lumMod val="75000"/>
                </a:schemeClr>
              </a:solidFill>
              <a:latin typeface="Monotype Corsiva" panose="03010101010201010101" pitchFamily="66" charset="0"/>
            </a:endParaRPr>
          </a:p>
          <a:p>
            <a:endParaRPr lang="en-IN" sz="3200" dirty="0" smtClean="0">
              <a:solidFill>
                <a:schemeClr val="accent2">
                  <a:lumMod val="75000"/>
                </a:schemeClr>
              </a:solidFill>
              <a:latin typeface="Monotype Corsiva" panose="03010101010201010101" pitchFamily="66" charset="0"/>
            </a:endParaRPr>
          </a:p>
          <a:p>
            <a:endParaRPr lang="en-IN" sz="3200" dirty="0" smtClean="0">
              <a:solidFill>
                <a:schemeClr val="accent2">
                  <a:lumMod val="75000"/>
                </a:schemeClr>
              </a:solidFill>
              <a:latin typeface="Monotype Corsiva" panose="03010101010201010101" pitchFamily="66" charset="0"/>
            </a:endParaRPr>
          </a:p>
          <a:p>
            <a:pPr lvl="5">
              <a:buNone/>
            </a:pPr>
            <a:r>
              <a:rPr lang="en-IN" sz="4800" dirty="0" smtClean="0">
                <a:solidFill>
                  <a:schemeClr val="accent2">
                    <a:lumMod val="75000"/>
                  </a:schemeClr>
                </a:solidFill>
                <a:latin typeface="Monotype Corsiva" panose="03010101010201010101" pitchFamily="66" charset="0"/>
              </a:rPr>
              <a:t>Thank You….</a:t>
            </a:r>
            <a:endParaRPr lang="en-IN" sz="4800" dirty="0"/>
          </a:p>
        </p:txBody>
      </p:sp>
    </p:spTree>
    <p:extLst>
      <p:ext uri="{BB962C8B-B14F-4D97-AF65-F5344CB8AC3E}">
        <p14:creationId xmlns:p14="http://schemas.microsoft.com/office/powerpoint/2010/main" val="4628671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3948" y="2793702"/>
            <a:ext cx="5436105" cy="923330"/>
          </a:xfrm>
          <a:prstGeom prst="rect">
            <a:avLst/>
          </a:prstGeom>
          <a:noFill/>
        </p:spPr>
        <p:txBody>
          <a:bodyPr wrap="none" lIns="91440" tIns="45720" rIns="91440" bIns="45720">
            <a:spAutoFit/>
          </a:bodyPr>
          <a:lstStyle/>
          <a:p>
            <a:pPr algn="ctr"/>
            <a:r>
              <a:rPr lang="en-US" sz="5400" dirty="0" smtClean="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Sequence Diagram</a:t>
            </a:r>
            <a:endParaRPr lang="en-US" sz="5400" dirty="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18732285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2656"/>
            <a:ext cx="9144000" cy="369332"/>
          </a:xfrm>
          <a:prstGeom prst="rect">
            <a:avLst/>
          </a:prstGeom>
        </p:spPr>
        <p:txBody>
          <a:bodyPr wrap="square">
            <a:spAutoFit/>
          </a:bodyPr>
          <a:lstStyle/>
          <a:p>
            <a:pPr algn="ctr">
              <a:spcBef>
                <a:spcPct val="0"/>
              </a:spcBef>
              <a:buClr>
                <a:schemeClr val="accent1"/>
              </a:buClr>
              <a:buSzPct val="65000"/>
              <a:defRPr/>
            </a:pPr>
            <a:r>
              <a:rPr lang="en-IN" b="1" dirty="0" smtClean="0">
                <a:latin typeface="Times New Roman" pitchFamily="18" charset="0"/>
                <a:cs typeface="Times New Roman" pitchFamily="18" charset="0"/>
              </a:rPr>
              <a:t>Sequence Diagram-Admin</a:t>
            </a:r>
            <a:endParaRPr lang="en-IN" b="1" dirty="0">
              <a:latin typeface="Times New Roman" pitchFamily="18" charset="0"/>
              <a:cs typeface="Times New Roman"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39214"/>
            <a:ext cx="8424936" cy="4898097"/>
          </a:xfrm>
          <a:prstGeom prst="rect">
            <a:avLst/>
          </a:prstGeom>
          <a:noFill/>
          <a:ln>
            <a:noFill/>
          </a:ln>
          <a:effectLst/>
          <a:extLst/>
        </p:spPr>
      </p:pic>
    </p:spTree>
    <p:extLst>
      <p:ext uri="{BB962C8B-B14F-4D97-AF65-F5344CB8AC3E}">
        <p14:creationId xmlns:p14="http://schemas.microsoft.com/office/powerpoint/2010/main" val="4019086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0648"/>
            <a:ext cx="9144000" cy="369332"/>
          </a:xfrm>
          <a:prstGeom prst="rect">
            <a:avLst/>
          </a:prstGeom>
        </p:spPr>
        <p:txBody>
          <a:bodyPr wrap="square">
            <a:spAutoFit/>
          </a:bodyPr>
          <a:lstStyle/>
          <a:p>
            <a:pPr algn="ctr"/>
            <a:r>
              <a:rPr lang="en-IN" b="1" dirty="0" smtClean="0">
                <a:latin typeface="Times New Roman" pitchFamily="18" charset="0"/>
                <a:cs typeface="Times New Roman" pitchFamily="18" charset="0"/>
              </a:rPr>
              <a:t> Sequence Diagram-Operator</a:t>
            </a:r>
            <a:endParaRPr lang="en-IN"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611560" y="908719"/>
            <a:ext cx="7920880" cy="5311105"/>
          </a:xfrm>
          <a:prstGeom prst="rect">
            <a:avLst/>
          </a:prstGeom>
          <a:noFill/>
          <a:ln>
            <a:noFill/>
          </a:ln>
          <a:effectLst/>
          <a:extLst/>
        </p:spPr>
      </p:pic>
    </p:spTree>
    <p:extLst>
      <p:ext uri="{BB962C8B-B14F-4D97-AF65-F5344CB8AC3E}">
        <p14:creationId xmlns:p14="http://schemas.microsoft.com/office/powerpoint/2010/main" val="3165739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0648"/>
            <a:ext cx="9144000" cy="369332"/>
          </a:xfrm>
          <a:prstGeom prst="rect">
            <a:avLst/>
          </a:prstGeom>
        </p:spPr>
        <p:txBody>
          <a:bodyPr wrap="square">
            <a:spAutoFit/>
          </a:bodyPr>
          <a:lstStyle/>
          <a:p>
            <a:pPr algn="ctr"/>
            <a:r>
              <a:rPr lang="en-IN" b="1" dirty="0" smtClean="0">
                <a:latin typeface="Times New Roman" pitchFamily="18" charset="0"/>
                <a:cs typeface="Times New Roman" pitchFamily="18" charset="0"/>
              </a:rPr>
              <a:t> Sequence Diagram-Workers</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971600" y="1052736"/>
            <a:ext cx="7344816" cy="5377180"/>
          </a:xfrm>
          <a:prstGeom prst="rect">
            <a:avLst/>
          </a:prstGeom>
          <a:noFill/>
          <a:ln>
            <a:noFill/>
          </a:ln>
          <a:effectLst/>
          <a:extLst/>
        </p:spPr>
      </p:pic>
    </p:spTree>
    <p:extLst>
      <p:ext uri="{BB962C8B-B14F-4D97-AF65-F5344CB8AC3E}">
        <p14:creationId xmlns:p14="http://schemas.microsoft.com/office/powerpoint/2010/main" val="16767914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77"/>
            <a:ext cx="9144000" cy="779240"/>
          </a:xfrm>
        </p:spPr>
        <p:txBody>
          <a:bodyPr>
            <a:normAutofit/>
          </a:bodyPr>
          <a:lstStyle/>
          <a:p>
            <a:pPr algn="ctr"/>
            <a:r>
              <a:rPr lang="en-US" sz="3600" b="1" u="sng" dirty="0" smtClean="0">
                <a:solidFill>
                  <a:schemeClr val="accent2">
                    <a:lumMod val="75000"/>
                  </a:schemeClr>
                </a:solidFill>
                <a:latin typeface="Times New Roman" panose="02020603050405020304" pitchFamily="18" charset="0"/>
                <a:cs typeface="Times New Roman" panose="02020603050405020304" pitchFamily="18" charset="0"/>
              </a:rPr>
              <a:t>Project Profile</a:t>
            </a:r>
            <a:endParaRPr lang="en-US" sz="3600" b="1" u="sng"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8839200" y="6553201"/>
            <a:ext cx="304800" cy="304799"/>
          </a:xfrm>
        </p:spPr>
        <p:txBody>
          <a:bodyPr>
            <a:normAutofit lnSpcReduction="10000"/>
          </a:bodyPr>
          <a:lstStyle/>
          <a:p>
            <a:fld id="{1A4A4A18-42DA-4322-931B-5082B6BBFA6D}" type="slidenum">
              <a:rPr lang="en-US" b="1" smtClean="0">
                <a:solidFill>
                  <a:schemeClr val="tx1"/>
                </a:solidFill>
              </a:rPr>
              <a:pPr/>
              <a:t>2</a:t>
            </a:fld>
            <a:endParaRPr lang="en-US" b="1" dirty="0">
              <a:solidFill>
                <a:schemeClr val="tx1"/>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45235226"/>
              </p:ext>
            </p:extLst>
          </p:nvPr>
        </p:nvGraphicFramePr>
        <p:xfrm>
          <a:off x="107503" y="1628800"/>
          <a:ext cx="8960295" cy="4997270"/>
        </p:xfrm>
        <a:graphic>
          <a:graphicData uri="http://schemas.openxmlformats.org/drawingml/2006/table">
            <a:tbl>
              <a:tblPr firstRow="1" bandRow="1">
                <a:tableStyleId>{8A107856-5554-42FB-B03E-39F5DBC370BA}</a:tableStyleId>
              </a:tblPr>
              <a:tblGrid>
                <a:gridCol w="2653313"/>
                <a:gridCol w="6306982"/>
              </a:tblGrid>
              <a:tr h="475988">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u="none" strike="noStrike" cap="none" normalizeH="0" baseline="0" dirty="0" smtClean="0">
                          <a:ln>
                            <a:noFill/>
                          </a:ln>
                          <a:effectLst/>
                          <a:latin typeface="Times New Roman" panose="02020603050405020304" pitchFamily="18" charset="0"/>
                          <a:cs typeface="Times New Roman" panose="02020603050405020304" pitchFamily="18" charset="0"/>
                        </a:rPr>
                        <a:t>Project Title</a:t>
                      </a:r>
                      <a:endParaRPr kumimoji="0" lang="en-US" sz="1400" b="1"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IN" sz="1400" u="none" strike="noStrike" cap="none" normalizeH="0" baseline="0" dirty="0" smtClean="0">
                          <a:ln>
                            <a:noFill/>
                          </a:ln>
                          <a:effectLst/>
                          <a:latin typeface="Times New Roman" panose="02020603050405020304" pitchFamily="18" charset="0"/>
                          <a:cs typeface="Times New Roman" panose="02020603050405020304" pitchFamily="18" charset="0"/>
                        </a:rPr>
                        <a:t>Car Assemble And Service Station</a:t>
                      </a:r>
                      <a:endParaRPr kumimoji="0" lang="en-US" sz="1400" b="0"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noFill/>
                  </a:tcPr>
                </a:tc>
              </a:tr>
              <a:tr h="1324212">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1" u="none" strike="noStrike" cap="none" normalizeH="0" baseline="0" dirty="0" smtClean="0">
                          <a:ln>
                            <a:noFill/>
                          </a:ln>
                          <a:effectLst/>
                          <a:latin typeface="Times New Roman" panose="02020603050405020304" pitchFamily="18" charset="0"/>
                          <a:cs typeface="Times New Roman" panose="02020603050405020304" pitchFamily="18" charset="0"/>
                        </a:rPr>
                        <a:t>Objectives</a:t>
                      </a:r>
                      <a:endParaRPr kumimoji="0" lang="en-US" sz="1400" b="1" i="0" u="none" strike="noStrike" cap="none" normalizeH="0" baseline="0" dirty="0" smtClean="0">
                        <a:ln>
                          <a:noFill/>
                        </a:ln>
                        <a:solidFill>
                          <a:schemeClr val="tx1"/>
                        </a:solidFill>
                        <a:effectLst/>
                        <a:latin typeface="Times New Roman" pitchFamily="18" charset="0"/>
                        <a:ea typeface="ＭＳ Ｐゴシック" pitchFamily="34" charset="-128"/>
                        <a:cs typeface="Times New Roman" pitchFamily="18" charset="0"/>
                      </a:endParaRPr>
                    </a:p>
                  </a:txBody>
                  <a:tcPr horzOverflow="overflow">
                    <a:noFill/>
                  </a:tcPr>
                </a:tc>
                <a:tc>
                  <a:txBody>
                    <a:bodyPr/>
                    <a:lstStyle/>
                    <a:p>
                      <a:pPr algn="l">
                        <a:buFont typeface="Wingdings" pitchFamily="2" charset="2"/>
                        <a:buChar char="q"/>
                      </a:pPr>
                      <a:r>
                        <a:rPr lang="en-US" sz="1400" baseline="0" dirty="0" smtClean="0">
                          <a:latin typeface="Times New Roman" panose="02020603050405020304" pitchFamily="18" charset="0"/>
                          <a:cs typeface="Times New Roman" panose="02020603050405020304" pitchFamily="18" charset="0"/>
                        </a:rPr>
                        <a:t>  </a:t>
                      </a:r>
                      <a:r>
                        <a:rPr lang="en-US" sz="1400" dirty="0" smtClean="0">
                          <a:effectLst/>
                          <a:latin typeface="Times New Roman" pitchFamily="18" charset="0"/>
                          <a:ea typeface="Times New Roman"/>
                          <a:cs typeface="Times New Roman" pitchFamily="18" charset="0"/>
                        </a:rPr>
                        <a:t>Our site is useful for internal management of company for Book Appointment for    Service, Job Cart, Stock, Worker’s task.</a:t>
                      </a:r>
                      <a:endParaRPr lang="en-US" sz="1400" baseline="0" dirty="0" smtClean="0">
                        <a:latin typeface="Times New Roman" panose="02020603050405020304" pitchFamily="18" charset="0"/>
                        <a:cs typeface="Times New Roman" panose="02020603050405020304" pitchFamily="18" charset="0"/>
                      </a:endParaRPr>
                    </a:p>
                    <a:p>
                      <a:pPr algn="l">
                        <a:buFont typeface="Wingdings" pitchFamily="2" charset="2"/>
                        <a:buNone/>
                      </a:pPr>
                      <a:endParaRPr lang="en-US" sz="1400" baseline="0" dirty="0" smtClean="0">
                        <a:latin typeface="Times New Roman" panose="02020603050405020304" pitchFamily="18" charset="0"/>
                        <a:cs typeface="Times New Roman" panose="02020603050405020304" pitchFamily="18" charset="0"/>
                      </a:endParaRPr>
                    </a:p>
                    <a:p>
                      <a:pPr algn="l">
                        <a:buFont typeface="Wingdings" pitchFamily="2" charset="2"/>
                        <a:buChar char="q"/>
                      </a:pPr>
                      <a:r>
                        <a:rPr lang="en-US" sz="1400" baseline="0" dirty="0" smtClean="0">
                          <a:latin typeface="Times New Roman" panose="02020603050405020304" pitchFamily="18" charset="0"/>
                          <a:cs typeface="Times New Roman" panose="02020603050405020304" pitchFamily="18" charset="0"/>
                        </a:rPr>
                        <a:t>  </a:t>
                      </a:r>
                      <a:r>
                        <a:rPr lang="en-US" sz="1400" dirty="0" smtClean="0">
                          <a:effectLst/>
                          <a:latin typeface="Times New Roman" pitchFamily="18" charset="0"/>
                          <a:ea typeface="Times New Roman"/>
                          <a:cs typeface="Times New Roman" pitchFamily="18" charset="0"/>
                        </a:rPr>
                        <a:t>Customer can search second hand Cars.</a:t>
                      </a:r>
                      <a:endParaRPr lang="en-US" sz="1400" baseline="0" dirty="0" smtClean="0">
                        <a:latin typeface="Times New Roman" panose="02020603050405020304" pitchFamily="18" charset="0"/>
                        <a:cs typeface="Times New Roman" panose="02020603050405020304" pitchFamily="18" charset="0"/>
                      </a:endParaRPr>
                    </a:p>
                  </a:txBody>
                  <a:tcPr horzOverflow="overflow">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Front End</a:t>
                      </a:r>
                      <a:endParaRPr lang="en-US" sz="1400" b="1" dirty="0">
                        <a:solidFill>
                          <a:schemeClr val="tx1">
                            <a:lumMod val="95000"/>
                            <a:lumOff val="5000"/>
                          </a:schemeClr>
                        </a:solidFill>
                        <a:latin typeface="Times New Roman" pitchFamily="18" charset="0"/>
                        <a:cs typeface="Times New Roman" pitchFamily="18" charset="0"/>
                      </a:endParaRPr>
                    </a:p>
                  </a:txBody>
                  <a:tcP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sz="1400" b="0" i="0" u="none" strike="noStrike" cap="none" normalizeH="0" baseline="0" dirty="0" smtClean="0">
                          <a:ln>
                            <a:noFill/>
                          </a:ln>
                          <a:solidFill>
                            <a:schemeClr val="tx1"/>
                          </a:solidFill>
                          <a:effectLst/>
                          <a:latin typeface="Times New Roman" panose="02020603050405020304" pitchFamily="18" charset="0"/>
                          <a:ea typeface="ＭＳ Ｐゴシック" pitchFamily="34" charset="-128"/>
                          <a:cs typeface="Times New Roman" panose="02020603050405020304" pitchFamily="18" charset="0"/>
                        </a:rPr>
                        <a:t>Visual Studio 2013</a:t>
                      </a:r>
                    </a:p>
                  </a:txBody>
                  <a:tcPr>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Back End</a:t>
                      </a:r>
                      <a:endParaRPr lang="en-US" sz="1400" b="1" dirty="0">
                        <a:solidFill>
                          <a:schemeClr val="tx1">
                            <a:lumMod val="95000"/>
                            <a:lumOff val="5000"/>
                          </a:schemeClr>
                        </a:solidFill>
                        <a:latin typeface="Times New Roman" pitchFamily="18" charset="0"/>
                        <a:cs typeface="Times New Roman" pitchFamily="18" charset="0"/>
                      </a:endParaRPr>
                    </a:p>
                  </a:txBody>
                  <a:tcPr>
                    <a:noFill/>
                  </a:tcPr>
                </a:tc>
                <a:tc>
                  <a:txBody>
                    <a:bodyPr/>
                    <a:lstStyle/>
                    <a:p>
                      <a:pPr algn="just"/>
                      <a:r>
                        <a:rPr lang="en-US" sz="1400" dirty="0" smtClean="0">
                          <a:solidFill>
                            <a:schemeClr val="tx1"/>
                          </a:solidFill>
                          <a:latin typeface="Times New Roman" panose="02020603050405020304" pitchFamily="18" charset="0"/>
                          <a:cs typeface="Times New Roman" panose="02020603050405020304" pitchFamily="18" charset="0"/>
                        </a:rPr>
                        <a:t>SQL Server 2012</a:t>
                      </a:r>
                      <a:endParaRPr lang="en-US" sz="1400" dirty="0">
                        <a:solidFill>
                          <a:schemeClr val="tx1"/>
                        </a:solidFill>
                        <a:latin typeface="Times New Roman" panose="02020603050405020304" pitchFamily="18" charset="0"/>
                        <a:cs typeface="Times New Roman" panose="02020603050405020304" pitchFamily="18" charset="0"/>
                      </a:endParaRPr>
                    </a:p>
                  </a:txBody>
                  <a:tcPr>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Other</a:t>
                      </a:r>
                      <a:r>
                        <a:rPr lang="en-US" sz="1400" b="1" baseline="0" dirty="0" smtClean="0">
                          <a:solidFill>
                            <a:schemeClr val="tx1">
                              <a:lumMod val="95000"/>
                              <a:lumOff val="5000"/>
                            </a:schemeClr>
                          </a:solidFill>
                          <a:latin typeface="Times New Roman" pitchFamily="18" charset="0"/>
                          <a:cs typeface="Times New Roman" pitchFamily="18" charset="0"/>
                        </a:rPr>
                        <a:t> Tools</a:t>
                      </a:r>
                      <a:endParaRPr lang="en-US" sz="1400" b="1" dirty="0">
                        <a:solidFill>
                          <a:schemeClr val="tx1">
                            <a:lumMod val="95000"/>
                            <a:lumOff val="5000"/>
                          </a:schemeClr>
                        </a:solidFill>
                        <a:latin typeface="Times New Roman" pitchFamily="18" charset="0"/>
                        <a:cs typeface="Times New Roman" pitchFamily="18" charset="0"/>
                      </a:endParaRPr>
                    </a:p>
                  </a:txBody>
                  <a:tcPr anchor="ctr">
                    <a:noFill/>
                  </a:tcPr>
                </a:tc>
                <a:tc>
                  <a:txBody>
                    <a:bodyPr/>
                    <a:lstStyle/>
                    <a:p>
                      <a:pPr algn="just"/>
                      <a:r>
                        <a:rPr lang="en-US" sz="1400" dirty="0" smtClean="0">
                          <a:solidFill>
                            <a:schemeClr val="tx1"/>
                          </a:solidFill>
                          <a:latin typeface="Times New Roman" panose="02020603050405020304" pitchFamily="18" charset="0"/>
                          <a:cs typeface="Times New Roman" panose="02020603050405020304" pitchFamily="18" charset="0"/>
                        </a:rPr>
                        <a:t>Microsoft Word 2010, Microsoft Visio</a:t>
                      </a:r>
                      <a:endParaRPr lang="en-US" sz="1400" dirty="0">
                        <a:solidFill>
                          <a:schemeClr val="tx1"/>
                        </a:solidFill>
                        <a:latin typeface="Times New Roman" panose="02020603050405020304" pitchFamily="18" charset="0"/>
                        <a:cs typeface="Times New Roman" panose="02020603050405020304" pitchFamily="18" charset="0"/>
                      </a:endParaRPr>
                    </a:p>
                  </a:txBody>
                  <a:tcPr>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Group No</a:t>
                      </a:r>
                      <a:endParaRPr lang="en-US" sz="1400" b="1" dirty="0">
                        <a:solidFill>
                          <a:schemeClr val="tx1">
                            <a:lumMod val="95000"/>
                            <a:lumOff val="5000"/>
                          </a:schemeClr>
                        </a:solidFill>
                        <a:latin typeface="Times New Roman" pitchFamily="18" charset="0"/>
                        <a:cs typeface="Times New Roman" pitchFamily="18" charset="0"/>
                      </a:endParaRPr>
                    </a:p>
                  </a:txBody>
                  <a:tcPr>
                    <a:noFill/>
                  </a:tcPr>
                </a:tc>
                <a:tc>
                  <a:txBody>
                    <a:bodyPr/>
                    <a:lstStyle/>
                    <a:p>
                      <a:pPr algn="just"/>
                      <a:r>
                        <a:rPr lang="en-US" sz="1400" dirty="0" smtClean="0">
                          <a:solidFill>
                            <a:schemeClr val="tx1"/>
                          </a:solidFill>
                          <a:latin typeface="Times New Roman" panose="02020603050405020304" pitchFamily="18" charset="0"/>
                          <a:cs typeface="Times New Roman" panose="02020603050405020304" pitchFamily="18" charset="0"/>
                        </a:rPr>
                        <a:t>42</a:t>
                      </a:r>
                      <a:endParaRPr lang="en-US" sz="1400" dirty="0">
                        <a:solidFill>
                          <a:schemeClr val="tx1"/>
                        </a:solidFill>
                        <a:latin typeface="Times New Roman" panose="02020603050405020304" pitchFamily="18" charset="0"/>
                        <a:cs typeface="Times New Roman" panose="02020603050405020304" pitchFamily="18" charset="0"/>
                      </a:endParaRPr>
                    </a:p>
                  </a:txBody>
                  <a:tcPr>
                    <a:noFill/>
                  </a:tcPr>
                </a:tc>
              </a:tr>
              <a:tr h="503354">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Developed By</a:t>
                      </a:r>
                      <a:endParaRPr lang="en-US" sz="1400" b="1" dirty="0">
                        <a:solidFill>
                          <a:schemeClr val="tx1">
                            <a:lumMod val="95000"/>
                            <a:lumOff val="5000"/>
                          </a:schemeClr>
                        </a:solidFill>
                        <a:latin typeface="Times New Roman" pitchFamily="18" charset="0"/>
                        <a:cs typeface="Times New Roman" pitchFamily="18" charset="0"/>
                      </a:endParaRPr>
                    </a:p>
                  </a:txBody>
                  <a:tcPr>
                    <a:noFill/>
                  </a:tcPr>
                </a:tc>
                <a:tc>
                  <a:txBody>
                    <a:bodyPr/>
                    <a:lstStyle/>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en-US" sz="1400" b="0" dirty="0" smtClean="0">
                          <a:solidFill>
                            <a:schemeClr val="tx1"/>
                          </a:solidFill>
                          <a:latin typeface="Times New Roman" pitchFamily="18" charset="0"/>
                          <a:cs typeface="Times New Roman" pitchFamily="18" charset="0"/>
                        </a:rPr>
                        <a:t>Parthiv</a:t>
                      </a:r>
                      <a:r>
                        <a:rPr lang="en-US" sz="1400" b="0" baseline="0" dirty="0" smtClean="0">
                          <a:solidFill>
                            <a:schemeClr val="tx1"/>
                          </a:solidFill>
                          <a:latin typeface="Times New Roman" pitchFamily="18" charset="0"/>
                          <a:cs typeface="Times New Roman" pitchFamily="18" charset="0"/>
                        </a:rPr>
                        <a:t> B. Patel       </a:t>
                      </a:r>
                      <a:r>
                        <a:rPr kumimoji="0" lang="en-US" sz="1400" u="none" strike="noStrike" cap="none" normalizeH="0" baseline="0" dirty="0" smtClean="0">
                          <a:ln>
                            <a:noFill/>
                          </a:ln>
                          <a:effectLst/>
                          <a:latin typeface="Times New Roman" pitchFamily="18" charset="0"/>
                          <a:cs typeface="Times New Roman" pitchFamily="18" charset="0"/>
                        </a:rPr>
                        <a:t>(Exam No. 13084221106)</a:t>
                      </a:r>
                    </a:p>
                    <a:p>
                      <a:pPr marL="0" marR="0" lvl="0" indent="0" algn="l"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lang="en-US" sz="1400" b="0" baseline="0" dirty="0" smtClean="0">
                          <a:solidFill>
                            <a:schemeClr val="tx1"/>
                          </a:solidFill>
                          <a:latin typeface="Times New Roman" pitchFamily="18" charset="0"/>
                          <a:cs typeface="Times New Roman" pitchFamily="18" charset="0"/>
                        </a:rPr>
                        <a:t>Khushbu B. Modi   </a:t>
                      </a:r>
                      <a:r>
                        <a:rPr kumimoji="0" lang="en-US" sz="1400" u="none" strike="noStrike" cap="none" normalizeH="0" baseline="0" dirty="0" smtClean="0">
                          <a:ln>
                            <a:noFill/>
                          </a:ln>
                          <a:effectLst/>
                          <a:latin typeface="Times New Roman" pitchFamily="18" charset="0"/>
                          <a:cs typeface="Times New Roman" pitchFamily="18" charset="0"/>
                        </a:rPr>
                        <a:t>(Exam No.  13084221049)</a:t>
                      </a:r>
                      <a:endParaRPr lang="en-US" sz="1400" baseline="0" dirty="0" smtClean="0">
                        <a:solidFill>
                          <a:schemeClr val="tx1"/>
                        </a:solidFill>
                        <a:latin typeface="Times New Roman" panose="02020603050405020304" pitchFamily="18" charset="0"/>
                        <a:cs typeface="Times New Roman" panose="02020603050405020304" pitchFamily="18" charset="0"/>
                      </a:endParaRPr>
                    </a:p>
                  </a:txBody>
                  <a:tcPr>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Submitted To</a:t>
                      </a:r>
                    </a:p>
                  </a:txBody>
                  <a:tcPr>
                    <a:noFill/>
                  </a:tcPr>
                </a:tc>
                <a:tc>
                  <a:txBody>
                    <a:bodyPr/>
                    <a:lstStyle/>
                    <a:p>
                      <a:pPr algn="just"/>
                      <a:r>
                        <a:rPr lang="en-US" sz="1400" baseline="0" dirty="0" smtClean="0">
                          <a:solidFill>
                            <a:schemeClr val="tx1"/>
                          </a:solidFill>
                          <a:latin typeface="Times New Roman" panose="02020603050405020304" pitchFamily="18" charset="0"/>
                          <a:cs typeface="Times New Roman" panose="02020603050405020304" pitchFamily="18" charset="0"/>
                        </a:rPr>
                        <a:t>Department of Computer Science – Ahmedabad</a:t>
                      </a:r>
                    </a:p>
                  </a:txBody>
                  <a:tcPr>
                    <a:noFill/>
                  </a:tcPr>
                </a:tc>
              </a:tr>
              <a:tr h="439373">
                <a:tc>
                  <a:txBody>
                    <a:bodyPr/>
                    <a:lstStyle/>
                    <a:p>
                      <a:pPr algn="just"/>
                      <a:r>
                        <a:rPr lang="en-US" sz="1400" b="1" dirty="0" smtClean="0">
                          <a:solidFill>
                            <a:schemeClr val="tx1">
                              <a:lumMod val="95000"/>
                              <a:lumOff val="5000"/>
                            </a:schemeClr>
                          </a:solidFill>
                          <a:latin typeface="Times New Roman" pitchFamily="18" charset="0"/>
                          <a:cs typeface="Times New Roman" pitchFamily="18" charset="0"/>
                        </a:rPr>
                        <a:t>Time Duration</a:t>
                      </a:r>
                    </a:p>
                  </a:txBody>
                  <a:tcPr>
                    <a:noFill/>
                  </a:tcPr>
                </a:tc>
                <a:tc>
                  <a:txBody>
                    <a:bodyPr/>
                    <a:lstStyle/>
                    <a:p>
                      <a:pPr algn="just"/>
                      <a:r>
                        <a:rPr lang="en-US" sz="1400" baseline="0" dirty="0" smtClean="0">
                          <a:solidFill>
                            <a:schemeClr val="tx1"/>
                          </a:solidFill>
                          <a:latin typeface="Times New Roman" panose="02020603050405020304" pitchFamily="18" charset="0"/>
                          <a:cs typeface="Times New Roman" panose="02020603050405020304" pitchFamily="18" charset="0"/>
                        </a:rPr>
                        <a:t>120 days</a:t>
                      </a:r>
                    </a:p>
                  </a:txBody>
                  <a:tcPr>
                    <a:noFill/>
                  </a:tcPr>
                </a:tc>
              </a:tr>
            </a:tbl>
          </a:graphicData>
        </a:graphic>
      </p:graphicFrame>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7116407" y="4098032"/>
            <a:ext cx="1460887" cy="339080"/>
          </a:xfrm>
          <a:prstGeom prst="rect">
            <a:avLst/>
          </a:prstGeom>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7169967" y="4509120"/>
            <a:ext cx="1494155" cy="33089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pic>
        <p:nvPicPr>
          <p:cNvPr id="10" name="Picture 9" descr="C:\Users\admin\Desktop\download (1).jpg"/>
          <p:cNvPicPr/>
          <p:nvPr/>
        </p:nvPicPr>
        <p:blipFill>
          <a:blip r:embed="rId6">
            <a:extLst>
              <a:ext uri="{28A0092B-C50C-407E-A947-70E740481C1C}">
                <a14:useLocalDpi xmlns:a14="http://schemas.microsoft.com/office/drawing/2010/main" val="0"/>
              </a:ext>
            </a:extLst>
          </a:blip>
          <a:srcRect/>
          <a:stretch>
            <a:fillRect/>
          </a:stretch>
        </p:blipFill>
        <p:spPr bwMode="auto">
          <a:xfrm>
            <a:off x="7116406" y="3392581"/>
            <a:ext cx="1460887" cy="43815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60648"/>
            <a:ext cx="9144000" cy="369332"/>
          </a:xfrm>
          <a:prstGeom prst="rect">
            <a:avLst/>
          </a:prstGeom>
        </p:spPr>
        <p:txBody>
          <a:bodyPr wrap="square">
            <a:spAutoFit/>
          </a:bodyPr>
          <a:lstStyle/>
          <a:p>
            <a:pPr algn="ctr"/>
            <a:r>
              <a:rPr lang="en-IN" b="1" dirty="0" smtClean="0">
                <a:latin typeface="Times New Roman" pitchFamily="18" charset="0"/>
                <a:cs typeface="Times New Roman" pitchFamily="18" charset="0"/>
              </a:rPr>
              <a:t> Sequence Diagram-Customer</a:t>
            </a:r>
            <a:endParaRPr lang="en-IN"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827584" y="908720"/>
            <a:ext cx="7344816" cy="5590822"/>
          </a:xfrm>
          <a:prstGeom prst="rect">
            <a:avLst/>
          </a:prstGeom>
          <a:noFill/>
          <a:ln>
            <a:noFill/>
          </a:ln>
          <a:effectLst/>
          <a:extLst/>
        </p:spPr>
      </p:pic>
    </p:spTree>
    <p:extLst>
      <p:ext uri="{BB962C8B-B14F-4D97-AF65-F5344CB8AC3E}">
        <p14:creationId xmlns:p14="http://schemas.microsoft.com/office/powerpoint/2010/main" val="3383328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1506705759"/>
              </p:ext>
            </p:extLst>
          </p:nvPr>
        </p:nvGraphicFramePr>
        <p:xfrm>
          <a:off x="639526" y="1556792"/>
          <a:ext cx="8128000" cy="111252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Vehicle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Vid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a:t>
                      </a:r>
                      <a:r>
                        <a:rPr lang="en-IN" sz="1400" baseline="0" dirty="0" smtClean="0">
                          <a:latin typeface="Times New Roman" panose="02020603050405020304" pitchFamily="18" charset="0"/>
                          <a:cs typeface="Times New Roman" panose="02020603050405020304" pitchFamily="18" charset="0"/>
                        </a:rPr>
                        <a:t>stores </a:t>
                      </a:r>
                      <a:r>
                        <a:rPr lang="en-IN" sz="1400" baseline="0" dirty="0" smtClean="0">
                          <a:latin typeface="Times New Roman" panose="02020603050405020304" pitchFamily="18" charset="0"/>
                          <a:cs typeface="Times New Roman" panose="02020603050405020304" pitchFamily="18" charset="0"/>
                        </a:rPr>
                        <a:t>vehicle name and it’s photo.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34309059"/>
              </p:ext>
            </p:extLst>
          </p:nvPr>
        </p:nvGraphicFramePr>
        <p:xfrm>
          <a:off x="600889" y="2831807"/>
          <a:ext cx="8219583" cy="2718991"/>
        </p:xfrm>
        <a:graphic>
          <a:graphicData uri="http://schemas.openxmlformats.org/drawingml/2006/table">
            <a:tbl>
              <a:tblPr firstRow="1" bandRow="1">
                <a:tableStyleId>{5DA37D80-6434-44D0-A028-1B22A696006F}</a:tableStyleId>
              </a:tblPr>
              <a:tblGrid>
                <a:gridCol w="505138"/>
                <a:gridCol w="1403797"/>
                <a:gridCol w="1223493"/>
                <a:gridCol w="643944"/>
                <a:gridCol w="1481070"/>
                <a:gridCol w="2962141"/>
              </a:tblGrid>
              <a:tr h="465189">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15155">
                <a:tc>
                  <a:txBody>
                    <a:bodyPr/>
                    <a:lstStyle/>
                    <a:p>
                      <a:pPr algn="ctr"/>
                      <a:r>
                        <a:rPr lang="en-US" sz="1400" dirty="0" smtClean="0">
                          <a:latin typeface="Times New Roman" pitchFamily="18" charset="0"/>
                          <a:ea typeface="Verdana" pitchFamily="34" charset="0"/>
                          <a:cs typeface="Times New Roman" pitchFamily="18" charset="0"/>
                        </a:rPr>
                        <a:t>1.</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Vid</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Int</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solidFill>
                            <a:srgbClr val="00B050"/>
                          </a:solidFill>
                          <a:latin typeface="Times New Roman" pitchFamily="18" charset="0"/>
                          <a:cs typeface="Times New Roman" pitchFamily="18" charset="0"/>
                        </a:rPr>
                        <a:t>Primary key</a:t>
                      </a:r>
                      <a:endParaRPr lang="en-US" sz="1400" dirty="0">
                        <a:solidFill>
                          <a:srgbClr val="00B050"/>
                        </a:solidFill>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dirty="0" smtClean="0">
                          <a:latin typeface="Times New Roman" pitchFamily="18" charset="0"/>
                          <a:ea typeface="Verdana" pitchFamily="34" charset="0"/>
                          <a:cs typeface="Times New Roman" pitchFamily="18" charset="0"/>
                        </a:rPr>
                        <a:t>Define</a:t>
                      </a:r>
                      <a:r>
                        <a:rPr lang="en-US" sz="1400" baseline="0" dirty="0" smtClean="0">
                          <a:latin typeface="Times New Roman" pitchFamily="18" charset="0"/>
                          <a:ea typeface="Verdana" pitchFamily="34" charset="0"/>
                          <a:cs typeface="Times New Roman" pitchFamily="18" charset="0"/>
                        </a:rPr>
                        <a:t> unique Vehicle id</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79549">
                <a:tc>
                  <a:txBody>
                    <a:bodyPr/>
                    <a:lstStyle/>
                    <a:p>
                      <a:pPr algn="ctr"/>
                      <a:r>
                        <a:rPr lang="en-US" sz="1400" dirty="0" smtClean="0">
                          <a:latin typeface="Times New Roman" pitchFamily="18" charset="0"/>
                          <a:ea typeface="Verdana" pitchFamily="34" charset="0"/>
                          <a:cs typeface="Times New Roman" pitchFamily="18" charset="0"/>
                        </a:rPr>
                        <a:t>2.</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Vname</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Varchar</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20</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Not Null</a:t>
                      </a:r>
                    </a:p>
                  </a:txBody>
                  <a:tcPr marL="60960" marR="60960" marT="0" marB="0">
                    <a:solidFill>
                      <a:schemeClr val="bg1">
                        <a:lumMod val="95000"/>
                      </a:schemeClr>
                    </a:solidFill>
                  </a:tcPr>
                </a:tc>
                <a:tc>
                  <a:txBody>
                    <a:bodyPr/>
                    <a:lstStyle/>
                    <a:p>
                      <a:pPr algn="l"/>
                      <a:r>
                        <a:rPr lang="en-US" sz="1400" baseline="0" dirty="0" smtClean="0">
                          <a:latin typeface="Times New Roman" pitchFamily="18" charset="0"/>
                          <a:ea typeface="Verdana" pitchFamily="34" charset="0"/>
                          <a:cs typeface="Times New Roman" pitchFamily="18" charset="0"/>
                        </a:rPr>
                        <a:t>This field stores Vehicle name.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79549">
                <a:tc>
                  <a:txBody>
                    <a:bodyPr/>
                    <a:lstStyle/>
                    <a:p>
                      <a:pPr algn="ctr"/>
                      <a:r>
                        <a:rPr lang="en-US" sz="1400" dirty="0" smtClean="0">
                          <a:latin typeface="Times New Roman" pitchFamily="18" charset="0"/>
                          <a:ea typeface="Verdana" pitchFamily="34" charset="0"/>
                          <a:cs typeface="Times New Roman" pitchFamily="18" charset="0"/>
                        </a:rPr>
                        <a:t>3.</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Vimg</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Varchar</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50</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Not Null</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baseline="0" dirty="0" smtClean="0">
                          <a:latin typeface="Times New Roman" pitchFamily="18" charset="0"/>
                          <a:ea typeface="Verdana" pitchFamily="34" charset="0"/>
                          <a:cs typeface="Times New Roman" pitchFamily="18" charset="0"/>
                        </a:rPr>
                        <a:t>This field stores Vehicle image.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79549">
                <a:tc>
                  <a:txBody>
                    <a:bodyPr/>
                    <a:lstStyle/>
                    <a:p>
                      <a:pPr algn="ctr"/>
                      <a:r>
                        <a:rPr lang="en-US" sz="1400" dirty="0" smtClean="0">
                          <a:latin typeface="Times New Roman" pitchFamily="18" charset="0"/>
                          <a:ea typeface="Verdana" pitchFamily="34" charset="0"/>
                          <a:cs typeface="Times New Roman" pitchFamily="18" charset="0"/>
                        </a:rPr>
                        <a:t>4.</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algn="ctr"/>
                      <a:r>
                        <a:rPr lang="en-US" sz="1400" dirty="0" smtClean="0">
                          <a:latin typeface="Times New Roman" pitchFamily="18" charset="0"/>
                          <a:ea typeface="Verdana" pitchFamily="34" charset="0"/>
                          <a:cs typeface="Times New Roman" pitchFamily="18" charset="0"/>
                        </a:rPr>
                        <a:t>Is</a:t>
                      </a:r>
                      <a:r>
                        <a:rPr lang="en-US" sz="1400" baseline="0" dirty="0" smtClean="0">
                          <a:latin typeface="Times New Roman" pitchFamily="18" charset="0"/>
                          <a:ea typeface="Verdana" pitchFamily="34" charset="0"/>
                          <a:cs typeface="Times New Roman" pitchFamily="18" charset="0"/>
                        </a:rPr>
                        <a:t>Display</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algn="ctr"/>
                      <a:r>
                        <a:rPr lang="en-US" sz="1400" dirty="0" smtClean="0">
                          <a:latin typeface="Times New Roman" pitchFamily="18" charset="0"/>
                          <a:ea typeface="Verdana" pitchFamily="34" charset="0"/>
                          <a:cs typeface="Times New Roman" pitchFamily="18" charset="0"/>
                        </a:rPr>
                        <a:t>Bit</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ea typeface="Verdana" pitchFamily="34" charset="0"/>
                          <a:cs typeface="Times New Roman" pitchFamily="18" charset="0"/>
                        </a:rPr>
                        <a:t>-</a:t>
                      </a:r>
                    </a:p>
                  </a:txBody>
                  <a:tcPr marL="91455" marR="91455" marT="45746" marB="45746">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ea typeface="Verdana" pitchFamily="34" charset="0"/>
                          <a:cs typeface="Times New Roman" pitchFamily="18" charset="0"/>
                        </a:rPr>
                        <a:t>NotNull</a:t>
                      </a:r>
                    </a:p>
                  </a:txBody>
                  <a:tcPr marL="91455" marR="91455" marT="45746" marB="45746">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latin typeface="Times New Roman" pitchFamily="18" charset="0"/>
                          <a:ea typeface="Verdana" pitchFamily="34" charset="0"/>
                          <a:cs typeface="Times New Roman" pitchFamily="18" charset="0"/>
                        </a:rPr>
                        <a:t>Defines to show previous data or not. And stored 0 or 1 values.</a:t>
                      </a:r>
                      <a:endParaRPr lang="en-US" sz="1400" dirty="0" smtClean="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bl>
          </a:graphicData>
        </a:graphic>
      </p:graphicFrame>
      <p:sp>
        <p:nvSpPr>
          <p:cNvPr id="8" name="Title 6"/>
          <p:cNvSpPr txBox="1">
            <a:spLocks/>
          </p:cNvSpPr>
          <p:nvPr/>
        </p:nvSpPr>
        <p:spPr>
          <a:xfrm>
            <a:off x="0" y="836712"/>
            <a:ext cx="8763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Vehicle</a:t>
            </a: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2211"/>
            <a:ext cx="503173" cy="503173"/>
          </a:xfrm>
          <a:prstGeom prst="rect">
            <a:avLst/>
          </a:prstGeom>
        </p:spPr>
      </p:pic>
    </p:spTree>
    <p:extLst>
      <p:ext uri="{BB962C8B-B14F-4D97-AF65-F5344CB8AC3E}">
        <p14:creationId xmlns:p14="http://schemas.microsoft.com/office/powerpoint/2010/main" val="4027090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8" name="Title 6"/>
          <p:cNvSpPr txBox="1">
            <a:spLocks/>
          </p:cNvSpPr>
          <p:nvPr/>
        </p:nvSpPr>
        <p:spPr>
          <a:xfrm>
            <a:off x="0" y="836712"/>
            <a:ext cx="8763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IN" sz="2800" dirty="0" smtClean="0">
                <a:solidFill>
                  <a:schemeClr val="accent2">
                    <a:lumMod val="75000"/>
                  </a:schemeClr>
                </a:solidFill>
                <a:latin typeface="Times New Roman" panose="02020603050405020304" pitchFamily="18" charset="0"/>
                <a:cs typeface="Times New Roman" panose="02020603050405020304" pitchFamily="18" charset="0"/>
              </a:rPr>
              <a:t>Product</a:t>
            </a:r>
            <a:endParaRPr lang="en-IN" sz="2800" dirty="0">
              <a:solidFill>
                <a:schemeClr val="accent2">
                  <a:lumMod val="75000"/>
                </a:schemeClr>
              </a:solidFill>
              <a:latin typeface="Times New Roman" panose="02020603050405020304" pitchFamily="18" charset="0"/>
              <a:cs typeface="Times New Roman" panose="02020603050405020304" pitchFamily="18" charset="0"/>
            </a:endParaRPr>
          </a:p>
          <a:p>
            <a:pPr algn="ctr"/>
            <a:endParaRPr lang="en-IN" sz="28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47918470"/>
              </p:ext>
            </p:extLst>
          </p:nvPr>
        </p:nvGraphicFramePr>
        <p:xfrm>
          <a:off x="611560" y="1556792"/>
          <a:ext cx="8128000" cy="111252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Product</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Pid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a:t>
                      </a:r>
                      <a:r>
                        <a:rPr lang="en-IN" sz="1400" baseline="0" dirty="0" smtClean="0">
                          <a:latin typeface="Times New Roman" panose="02020603050405020304" pitchFamily="18" charset="0"/>
                          <a:cs typeface="Times New Roman" panose="02020603050405020304" pitchFamily="18" charset="0"/>
                        </a:rPr>
                        <a:t>stores </a:t>
                      </a:r>
                      <a:r>
                        <a:rPr lang="en-IN" sz="1400" baseline="0" dirty="0" smtClean="0">
                          <a:latin typeface="Times New Roman" panose="02020603050405020304" pitchFamily="18" charset="0"/>
                          <a:cs typeface="Times New Roman" panose="02020603050405020304" pitchFamily="18" charset="0"/>
                        </a:rPr>
                        <a:t>Product name and it’s photo.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067198453"/>
              </p:ext>
            </p:extLst>
          </p:nvPr>
        </p:nvGraphicFramePr>
        <p:xfrm>
          <a:off x="611560" y="2831805"/>
          <a:ext cx="8128002" cy="2627575"/>
        </p:xfrm>
        <a:graphic>
          <a:graphicData uri="http://schemas.openxmlformats.org/drawingml/2006/table">
            <a:tbl>
              <a:tblPr firstRow="1" bandRow="1">
                <a:tableStyleId>{5DA37D80-6434-44D0-A028-1B22A696006F}</a:tableStyleId>
              </a:tblPr>
              <a:tblGrid>
                <a:gridCol w="505138"/>
                <a:gridCol w="1403797"/>
                <a:gridCol w="1223493"/>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gn="ctr"/>
                      <a:r>
                        <a:rPr lang="en-US" sz="1400" dirty="0" smtClean="0">
                          <a:latin typeface="Times New Roman" pitchFamily="18" charset="0"/>
                          <a:ea typeface="Verdana" pitchFamily="34" charset="0"/>
                          <a:cs typeface="Times New Roman" pitchFamily="18" charset="0"/>
                        </a:rPr>
                        <a:t>1.</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Pid</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Int</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solidFill>
                            <a:srgbClr val="00B050"/>
                          </a:solidFill>
                          <a:latin typeface="Times New Roman" pitchFamily="18" charset="0"/>
                          <a:cs typeface="Times New Roman" pitchFamily="18" charset="0"/>
                        </a:rPr>
                        <a:t>Primary key</a:t>
                      </a:r>
                      <a:endParaRPr lang="en-US" sz="1400" dirty="0">
                        <a:solidFill>
                          <a:srgbClr val="00B050"/>
                        </a:solidFill>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dirty="0" smtClean="0">
                          <a:latin typeface="Times New Roman" pitchFamily="18" charset="0"/>
                          <a:ea typeface="Verdana" pitchFamily="34" charset="0"/>
                          <a:cs typeface="Times New Roman" pitchFamily="18" charset="0"/>
                        </a:rPr>
                        <a:t>Define</a:t>
                      </a:r>
                      <a:r>
                        <a:rPr lang="en-US" sz="1400" baseline="0" dirty="0" smtClean="0">
                          <a:latin typeface="Times New Roman" pitchFamily="18" charset="0"/>
                          <a:ea typeface="Verdana" pitchFamily="34" charset="0"/>
                          <a:cs typeface="Times New Roman" pitchFamily="18" charset="0"/>
                        </a:rPr>
                        <a:t> unique Product  id</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23837">
                <a:tc>
                  <a:txBody>
                    <a:bodyPr/>
                    <a:lstStyle/>
                    <a:p>
                      <a:pPr algn="ctr"/>
                      <a:r>
                        <a:rPr lang="en-US" sz="1400" dirty="0" smtClean="0">
                          <a:latin typeface="Times New Roman" pitchFamily="18" charset="0"/>
                          <a:ea typeface="Verdana" pitchFamily="34" charset="0"/>
                          <a:cs typeface="Times New Roman" pitchFamily="18" charset="0"/>
                        </a:rPr>
                        <a:t>2.</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Pname</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Varchar</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20</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Not Null</a:t>
                      </a:r>
                    </a:p>
                  </a:txBody>
                  <a:tcPr marL="60960" marR="60960" marT="0" marB="0">
                    <a:solidFill>
                      <a:schemeClr val="bg1">
                        <a:lumMod val="95000"/>
                      </a:schemeClr>
                    </a:solidFill>
                  </a:tcPr>
                </a:tc>
                <a:tc>
                  <a:txBody>
                    <a:bodyPr/>
                    <a:lstStyle/>
                    <a:p>
                      <a:pPr algn="l"/>
                      <a:r>
                        <a:rPr lang="en-US" sz="1400" baseline="0" dirty="0" smtClean="0">
                          <a:latin typeface="Times New Roman" pitchFamily="18" charset="0"/>
                          <a:ea typeface="Verdana" pitchFamily="34" charset="0"/>
                          <a:cs typeface="Times New Roman" pitchFamily="18" charset="0"/>
                        </a:rPr>
                        <a:t>This field stores Product name.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62348">
                <a:tc>
                  <a:txBody>
                    <a:bodyPr/>
                    <a:lstStyle/>
                    <a:p>
                      <a:pPr algn="ctr"/>
                      <a:r>
                        <a:rPr lang="en-US" sz="1400" dirty="0" smtClean="0">
                          <a:latin typeface="Times New Roman" pitchFamily="18" charset="0"/>
                          <a:ea typeface="Verdana" pitchFamily="34" charset="0"/>
                          <a:cs typeface="Times New Roman" pitchFamily="18" charset="0"/>
                        </a:rPr>
                        <a:t>3.</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Pimg</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Varchar</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50</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Not Null</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baseline="0" dirty="0" smtClean="0">
                          <a:latin typeface="Times New Roman" pitchFamily="18" charset="0"/>
                          <a:ea typeface="Verdana" pitchFamily="34" charset="0"/>
                          <a:cs typeface="Times New Roman" pitchFamily="18" charset="0"/>
                        </a:rPr>
                        <a:t>This field stores  Product image.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370840">
                <a:tc>
                  <a:txBody>
                    <a:bodyPr/>
                    <a:lstStyle/>
                    <a:p>
                      <a:pPr algn="ctr"/>
                      <a:r>
                        <a:rPr lang="en-US" sz="1400" dirty="0" smtClean="0">
                          <a:latin typeface="Times New Roman" pitchFamily="18" charset="0"/>
                          <a:ea typeface="Verdana" pitchFamily="34" charset="0"/>
                          <a:cs typeface="Times New Roman" pitchFamily="18" charset="0"/>
                        </a:rPr>
                        <a:t>4.</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algn="ctr"/>
                      <a:r>
                        <a:rPr lang="en-US" sz="1400" dirty="0" smtClean="0">
                          <a:latin typeface="Times New Roman" pitchFamily="18" charset="0"/>
                          <a:ea typeface="Verdana" pitchFamily="34" charset="0"/>
                          <a:cs typeface="Times New Roman" pitchFamily="18" charset="0"/>
                        </a:rPr>
                        <a:t>Is</a:t>
                      </a:r>
                      <a:r>
                        <a:rPr lang="en-US" sz="1400" baseline="0" dirty="0" smtClean="0">
                          <a:latin typeface="Times New Roman" pitchFamily="18" charset="0"/>
                          <a:ea typeface="Verdana" pitchFamily="34" charset="0"/>
                          <a:cs typeface="Times New Roman" pitchFamily="18" charset="0"/>
                        </a:rPr>
                        <a:t>Display</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algn="ctr"/>
                      <a:r>
                        <a:rPr lang="en-US" sz="1400" dirty="0" smtClean="0">
                          <a:latin typeface="Times New Roman" pitchFamily="18" charset="0"/>
                          <a:ea typeface="Verdana" pitchFamily="34" charset="0"/>
                          <a:cs typeface="Times New Roman" pitchFamily="18" charset="0"/>
                        </a:rPr>
                        <a:t>Bit</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ea typeface="Verdana" pitchFamily="34" charset="0"/>
                          <a:cs typeface="Times New Roman" pitchFamily="18" charset="0"/>
                        </a:rPr>
                        <a:t>-</a:t>
                      </a:r>
                    </a:p>
                  </a:txBody>
                  <a:tcPr marL="91455" marR="91455" marT="45746" marB="45746">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ea typeface="Verdana" pitchFamily="34" charset="0"/>
                          <a:cs typeface="Times New Roman" pitchFamily="18" charset="0"/>
                        </a:rPr>
                        <a:t>NotNull</a:t>
                      </a:r>
                    </a:p>
                  </a:txBody>
                  <a:tcPr marL="91455" marR="91455" marT="45746" marB="45746">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smtClean="0">
                          <a:latin typeface="Times New Roman" pitchFamily="18" charset="0"/>
                          <a:ea typeface="Verdana" pitchFamily="34" charset="0"/>
                          <a:cs typeface="Times New Roman" pitchFamily="18" charset="0"/>
                        </a:rPr>
                        <a:t>Defines to show previous data or not. And stored 0 or 1 values.</a:t>
                      </a:r>
                      <a:endParaRPr lang="en-US" sz="1400" dirty="0" smtClean="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bl>
          </a:graphicData>
        </a:graphic>
      </p:graphicFrame>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2614922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8" name="Title 6"/>
          <p:cNvSpPr txBox="1">
            <a:spLocks/>
          </p:cNvSpPr>
          <p:nvPr/>
        </p:nvSpPr>
        <p:spPr>
          <a:xfrm>
            <a:off x="129480" y="692696"/>
            <a:ext cx="8763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VehicleType_Product</a:t>
            </a:r>
            <a:endParaRPr lang="en-IN" sz="28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798025910"/>
              </p:ext>
            </p:extLst>
          </p:nvPr>
        </p:nvGraphicFramePr>
        <p:xfrm>
          <a:off x="611560" y="1545217"/>
          <a:ext cx="8128000" cy="185420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VehicleType_Product</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VTypeProd_id </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solidFill>
                            <a:srgbClr val="00B0F0"/>
                          </a:solidFill>
                          <a:latin typeface="Times New Roman" panose="02020603050405020304" pitchFamily="18" charset="0"/>
                          <a:cs typeface="Times New Roman" panose="02020603050405020304" pitchFamily="18" charset="0"/>
                        </a:rPr>
                        <a:t>Vid (Table:-</a:t>
                      </a:r>
                      <a:r>
                        <a:rPr lang="en-IN" sz="1400" baseline="0" dirty="0" smtClean="0">
                          <a:solidFill>
                            <a:srgbClr val="00B0F0"/>
                          </a:solidFill>
                          <a:latin typeface="Times New Roman" panose="02020603050405020304" pitchFamily="18" charset="0"/>
                          <a:cs typeface="Times New Roman" panose="02020603050405020304" pitchFamily="18" charset="0"/>
                        </a:rPr>
                        <a:t> Vehicle)</a:t>
                      </a:r>
                      <a:endParaRPr lang="en-IN" sz="1400" dirty="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solidFill>
                            <a:srgbClr val="00B0F0"/>
                          </a:solidFill>
                          <a:latin typeface="Times New Roman" panose="02020603050405020304" pitchFamily="18" charset="0"/>
                          <a:cs typeface="Times New Roman" panose="02020603050405020304" pitchFamily="18" charset="0"/>
                        </a:rPr>
                        <a:t>Pid (Table:-</a:t>
                      </a:r>
                      <a:r>
                        <a:rPr lang="en-IN" sz="1400" baseline="0" dirty="0" smtClean="0">
                          <a:solidFill>
                            <a:srgbClr val="00B0F0"/>
                          </a:solidFill>
                          <a:latin typeface="Times New Roman" panose="02020603050405020304" pitchFamily="18" charset="0"/>
                          <a:cs typeface="Times New Roman" panose="02020603050405020304" pitchFamily="18" charset="0"/>
                        </a:rPr>
                        <a:t> Product)</a:t>
                      </a:r>
                      <a:endParaRPr lang="en-IN" sz="1400" dirty="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a:t>
                      </a:r>
                      <a:r>
                        <a:rPr lang="en-IN" sz="1400" baseline="0" dirty="0" smtClean="0">
                          <a:latin typeface="Times New Roman" panose="02020603050405020304" pitchFamily="18" charset="0"/>
                          <a:cs typeface="Times New Roman" panose="02020603050405020304" pitchFamily="18" charset="0"/>
                        </a:rPr>
                        <a:t>stores Vehicle Type Product details.</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13670396"/>
              </p:ext>
            </p:extLst>
          </p:nvPr>
        </p:nvGraphicFramePr>
        <p:xfrm>
          <a:off x="611560" y="3501008"/>
          <a:ext cx="8128002" cy="3327678"/>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01486">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66465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1.</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VTypeProd_id</a:t>
                      </a: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solidFill>
                            <a:srgbClr val="00B050"/>
                          </a:solidFill>
                          <a:effectLst/>
                          <a:latin typeface="Times New Roman" pitchFamily="18" charset="0"/>
                          <a:ea typeface="Verdana" pitchFamily="34" charset="0"/>
                          <a:cs typeface="Times New Roman" pitchFamily="18" charset="0"/>
                        </a:rPr>
                        <a:t>Primary</a:t>
                      </a:r>
                      <a:r>
                        <a:rPr lang="en-IN" sz="1400" baseline="0" dirty="0" smtClean="0">
                          <a:solidFill>
                            <a:srgbClr val="00B050"/>
                          </a:solidFill>
                          <a:effectLst/>
                          <a:latin typeface="Times New Roman" pitchFamily="18" charset="0"/>
                          <a:ea typeface="Verdana" pitchFamily="34" charset="0"/>
                          <a:cs typeface="Times New Roman" pitchFamily="18" charset="0"/>
                        </a:rPr>
                        <a:t> Key</a:t>
                      </a:r>
                      <a:endParaRPr lang="en-IN" sz="1400" dirty="0" smtClean="0">
                        <a:solidFill>
                          <a:srgbClr val="00B05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baseline="0" dirty="0" smtClean="0">
                          <a:effectLst/>
                          <a:latin typeface="Times New Roman" pitchFamily="18" charset="0"/>
                          <a:ea typeface="Verdana" pitchFamily="34" charset="0"/>
                          <a:cs typeface="Times New Roman" pitchFamily="18" charset="0"/>
                        </a:rPr>
                        <a:t>Defines unique Vehicle type product  Id.</a:t>
                      </a:r>
                    </a:p>
                  </a:txBody>
                  <a:tcPr marT="45734" marB="45734">
                    <a:solidFill>
                      <a:schemeClr val="bg1">
                        <a:lumMod val="95000"/>
                      </a:schemeClr>
                    </a:solidFill>
                  </a:tcPr>
                </a:tc>
              </a:tr>
              <a:tr h="664650">
                <a:tc>
                  <a:txBody>
                    <a:bodyPr/>
                    <a:lstStyle/>
                    <a:p>
                      <a:pPr marL="0" marR="0" algn="ctr" eaLnBrk="0" fontAlgn="base" hangingPunct="0">
                        <a:spcBef>
                          <a:spcPts val="575"/>
                        </a:spcBef>
                        <a:spcAft>
                          <a:spcPts val="0"/>
                        </a:spcAft>
                      </a:pPr>
                      <a:r>
                        <a:rPr lang="en-US" sz="1400" kern="1200" dirty="0" smtClean="0">
                          <a:solidFill>
                            <a:srgbClr val="000000"/>
                          </a:solidFill>
                          <a:effectLst/>
                          <a:latin typeface="Times New Roman" pitchFamily="18" charset="0"/>
                          <a:ea typeface="Verdana" pitchFamily="34" charset="0"/>
                          <a:cs typeface="Times New Roman" pitchFamily="18" charset="0"/>
                        </a:rPr>
                        <a:t>2.</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Pid</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US" sz="1400" kern="1200" dirty="0" smtClean="0">
                          <a:solidFill>
                            <a:srgbClr val="FF0000"/>
                          </a:solidFill>
                          <a:effectLst/>
                          <a:latin typeface="Times New Roman" pitchFamily="18" charset="0"/>
                          <a:ea typeface="Verdana" pitchFamily="34" charset="0"/>
                          <a:cs typeface="Times New Roman" pitchFamily="18" charset="0"/>
                        </a:rPr>
                        <a:t>Foreign</a:t>
                      </a:r>
                      <a:r>
                        <a:rPr lang="en-US" sz="1400" kern="1200" baseline="0" dirty="0" smtClean="0">
                          <a:solidFill>
                            <a:srgbClr val="FF0000"/>
                          </a:solidFill>
                          <a:effectLst/>
                          <a:latin typeface="Times New Roman" pitchFamily="18" charset="0"/>
                          <a:ea typeface="Verdana" pitchFamily="34" charset="0"/>
                          <a:cs typeface="Times New Roman" pitchFamily="18" charset="0"/>
                        </a:rPr>
                        <a:t> Key</a:t>
                      </a:r>
                      <a:endParaRPr lang="en-IN" sz="1400" dirty="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Product Id as foreign key from Product  table.</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66465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3.</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Vid</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effectLst/>
                          <a:latin typeface="Times New Roman" pitchFamily="18" charset="0"/>
                          <a:ea typeface="Verdana" pitchFamily="34" charset="0"/>
                          <a:cs typeface="Times New Roman" pitchFamily="18" charset="0"/>
                        </a:rPr>
                        <a:t>-</a:t>
                      </a: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baseline="0" dirty="0" smtClean="0">
                          <a:effectLst/>
                          <a:latin typeface="Times New Roman" pitchFamily="18" charset="0"/>
                          <a:ea typeface="Verdana" pitchFamily="34" charset="0"/>
                          <a:cs typeface="Times New Roman" pitchFamily="18" charset="0"/>
                        </a:rPr>
                        <a:t> </a:t>
                      </a:r>
                      <a:r>
                        <a:rPr lang="en-US" sz="1400" kern="1200" dirty="0" smtClean="0">
                          <a:solidFill>
                            <a:srgbClr val="FF0000"/>
                          </a:solidFill>
                          <a:effectLst/>
                          <a:latin typeface="Times New Roman" pitchFamily="18" charset="0"/>
                          <a:ea typeface="Verdana" pitchFamily="34" charset="0"/>
                          <a:cs typeface="Times New Roman" pitchFamily="18" charset="0"/>
                        </a:rPr>
                        <a:t>Foreign</a:t>
                      </a:r>
                      <a:r>
                        <a:rPr lang="en-US" sz="1400" kern="1200" baseline="0" dirty="0" smtClean="0">
                          <a:solidFill>
                            <a:srgbClr val="FF0000"/>
                          </a:solidFill>
                          <a:effectLst/>
                          <a:latin typeface="Times New Roman" pitchFamily="18" charset="0"/>
                          <a:ea typeface="Verdana" pitchFamily="34" charset="0"/>
                          <a:cs typeface="Times New Roman" pitchFamily="18" charset="0"/>
                        </a:rPr>
                        <a:t> Key</a:t>
                      </a:r>
                      <a:endParaRPr lang="en-IN" sz="1400" dirty="0" smtClean="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Vehicle Id as foreign key from Vehicle table.</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664650">
                <a:tc>
                  <a:txBody>
                    <a:bodyPr/>
                    <a:lstStyle/>
                    <a:p>
                      <a:pPr marL="0" marR="0" algn="ctr" eaLnBrk="0" fontAlgn="base" hangingPunct="0">
                        <a:spcBef>
                          <a:spcPts val="575"/>
                        </a:spcBef>
                        <a:spcAft>
                          <a:spcPts val="0"/>
                        </a:spcAft>
                      </a:pPr>
                      <a:r>
                        <a:rPr lang="en-US" sz="1400" kern="1200" dirty="0">
                          <a:solidFill>
                            <a:srgbClr val="000000"/>
                          </a:solidFill>
                          <a:effectLst/>
                          <a:latin typeface="Times New Roman" pitchFamily="18" charset="0"/>
                          <a:ea typeface="Verdana" pitchFamily="34" charset="0"/>
                          <a:cs typeface="Times New Roman" pitchFamily="18" charset="0"/>
                        </a:rPr>
                        <a:t>4</a:t>
                      </a:r>
                      <a:r>
                        <a:rPr lang="en-US" sz="1400" kern="1200" dirty="0" smtClean="0">
                          <a:solidFill>
                            <a:srgbClr val="000000"/>
                          </a:solidFill>
                          <a:effectLst/>
                          <a:latin typeface="Times New Roman" pitchFamily="18" charset="0"/>
                          <a:ea typeface="Verdana" pitchFamily="34" charset="0"/>
                          <a:cs typeface="Times New Roman" pitchFamily="18" charset="0"/>
                        </a:rPr>
                        <a: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VProPrice</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kern="1200" dirty="0" smtClean="0">
                          <a:solidFill>
                            <a:srgbClr val="000000"/>
                          </a:solidFill>
                          <a:effectLst/>
                          <a:latin typeface="Times New Roman" pitchFamily="18" charset="0"/>
                          <a:ea typeface="Verdana"/>
                          <a:cs typeface="Times New Roman" pitchFamily="18" charset="0"/>
                        </a:rPr>
                        <a:t>Not Null</a:t>
                      </a:r>
                      <a:endParaRPr lang="en-IN" sz="1400" dirty="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the Vehicle product price.</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bl>
          </a:graphicData>
        </a:graphic>
      </p:graphicFrame>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3620442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8" name="Title 6"/>
          <p:cNvSpPr txBox="1">
            <a:spLocks/>
          </p:cNvSpPr>
          <p:nvPr/>
        </p:nvSpPr>
        <p:spPr>
          <a:xfrm>
            <a:off x="0" y="836712"/>
            <a:ext cx="8763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Area</a:t>
            </a: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76500728"/>
              </p:ext>
            </p:extLst>
          </p:nvPr>
        </p:nvGraphicFramePr>
        <p:xfrm>
          <a:off x="620462" y="1556792"/>
          <a:ext cx="8128000" cy="111252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Area</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Areaid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Area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12135094"/>
              </p:ext>
            </p:extLst>
          </p:nvPr>
        </p:nvGraphicFramePr>
        <p:xfrm>
          <a:off x="692470" y="2852936"/>
          <a:ext cx="8128002" cy="1547015"/>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gn="ctr"/>
                      <a:r>
                        <a:rPr lang="en-US" sz="1400" dirty="0" smtClean="0">
                          <a:latin typeface="Times New Roman" pitchFamily="18" charset="0"/>
                          <a:ea typeface="Verdana" pitchFamily="34" charset="0"/>
                          <a:cs typeface="Times New Roman" pitchFamily="18" charset="0"/>
                        </a:rPr>
                        <a:t>1.</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Areaid</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Int</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solidFill>
                            <a:srgbClr val="00B050"/>
                          </a:solidFill>
                          <a:latin typeface="Times New Roman" pitchFamily="18" charset="0"/>
                          <a:cs typeface="Times New Roman" pitchFamily="18" charset="0"/>
                        </a:rPr>
                        <a:t>Primary key</a:t>
                      </a:r>
                      <a:endParaRPr lang="en-US" sz="1400" dirty="0">
                        <a:solidFill>
                          <a:srgbClr val="00B050"/>
                        </a:solidFill>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dirty="0" smtClean="0">
                          <a:latin typeface="Times New Roman" pitchFamily="18" charset="0"/>
                          <a:ea typeface="Verdana" pitchFamily="34" charset="0"/>
                          <a:cs typeface="Times New Roman" pitchFamily="18" charset="0"/>
                        </a:rPr>
                        <a:t>Define</a:t>
                      </a:r>
                      <a:r>
                        <a:rPr lang="en-US" sz="1400" baseline="0" dirty="0" smtClean="0">
                          <a:latin typeface="Times New Roman" pitchFamily="18" charset="0"/>
                          <a:ea typeface="Verdana" pitchFamily="34" charset="0"/>
                          <a:cs typeface="Times New Roman" pitchFamily="18" charset="0"/>
                        </a:rPr>
                        <a:t> unique Area  id.</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23837">
                <a:tc>
                  <a:txBody>
                    <a:bodyPr/>
                    <a:lstStyle/>
                    <a:p>
                      <a:pPr algn="ctr"/>
                      <a:r>
                        <a:rPr lang="en-US" sz="1400" dirty="0" smtClean="0">
                          <a:latin typeface="Times New Roman" pitchFamily="18" charset="0"/>
                          <a:ea typeface="Verdana" pitchFamily="34" charset="0"/>
                          <a:cs typeface="Times New Roman" pitchFamily="18" charset="0"/>
                        </a:rPr>
                        <a:t>2.</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Areaname</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Varchar</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20</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Not Null</a:t>
                      </a:r>
                    </a:p>
                  </a:txBody>
                  <a:tcPr marL="60960" marR="60960" marT="0" marB="0">
                    <a:solidFill>
                      <a:schemeClr val="bg1">
                        <a:lumMod val="95000"/>
                      </a:schemeClr>
                    </a:solidFill>
                  </a:tcPr>
                </a:tc>
                <a:tc>
                  <a:txBody>
                    <a:bodyPr/>
                    <a:lstStyle/>
                    <a:p>
                      <a:pPr algn="l"/>
                      <a:r>
                        <a:rPr lang="en-US" sz="1400" dirty="0" smtClean="0">
                          <a:latin typeface="Times New Roman" pitchFamily="18" charset="0"/>
                          <a:ea typeface="Verdana" pitchFamily="34" charset="0"/>
                          <a:cs typeface="Times New Roman" pitchFamily="18" charset="0"/>
                        </a:rPr>
                        <a:t>Define</a:t>
                      </a:r>
                      <a:r>
                        <a:rPr lang="en-US" sz="1400" baseline="0" dirty="0" smtClean="0">
                          <a:latin typeface="Times New Roman" pitchFamily="18" charset="0"/>
                          <a:ea typeface="Verdana" pitchFamily="34" charset="0"/>
                          <a:cs typeface="Times New Roman" pitchFamily="18" charset="0"/>
                        </a:rPr>
                        <a:t> Area name.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bl>
          </a:graphicData>
        </a:graphic>
      </p:graphicFrame>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22783346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8" name="Title 6"/>
          <p:cNvSpPr txBox="1">
            <a:spLocks/>
          </p:cNvSpPr>
          <p:nvPr/>
        </p:nvSpPr>
        <p:spPr>
          <a:xfrm>
            <a:off x="0" y="836712"/>
            <a:ext cx="8763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Designation</a:t>
            </a:r>
            <a:r>
              <a:rPr lang="en-US" sz="2800" dirty="0" smtClean="0">
                <a:latin typeface="Times New Roman" panose="02020603050405020304" pitchFamily="18" charset="0"/>
                <a:cs typeface="Times New Roman" panose="02020603050405020304" pitchFamily="18" charset="0"/>
              </a:rPr>
              <a:t/>
            </a:r>
            <a:br>
              <a:rPr lang="en-US" sz="2800" dirty="0" smtClean="0">
                <a:latin typeface="Times New Roman" panose="02020603050405020304" pitchFamily="18"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139561184"/>
              </p:ext>
            </p:extLst>
          </p:nvPr>
        </p:nvGraphicFramePr>
        <p:xfrm>
          <a:off x="620462" y="1556792"/>
          <a:ext cx="8128000" cy="111252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Designation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designation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248728028"/>
              </p:ext>
            </p:extLst>
          </p:nvPr>
        </p:nvGraphicFramePr>
        <p:xfrm>
          <a:off x="692470" y="2852936"/>
          <a:ext cx="8128002" cy="1547015"/>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gn="ctr"/>
                      <a:r>
                        <a:rPr lang="en-US" sz="1400" dirty="0" smtClean="0">
                          <a:latin typeface="Times New Roman" pitchFamily="18" charset="0"/>
                          <a:ea typeface="Verdana" pitchFamily="34" charset="0"/>
                          <a:cs typeface="Times New Roman" pitchFamily="18" charset="0"/>
                        </a:rPr>
                        <a:t>1.</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Did</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Int</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smtClean="0">
                          <a:solidFill>
                            <a:srgbClr val="00B050"/>
                          </a:solidFill>
                          <a:latin typeface="Times New Roman" pitchFamily="18" charset="0"/>
                          <a:cs typeface="Times New Roman" pitchFamily="18" charset="0"/>
                        </a:rPr>
                        <a:t>Primary key</a:t>
                      </a:r>
                      <a:endParaRPr lang="en-US" sz="1400" dirty="0">
                        <a:solidFill>
                          <a:srgbClr val="00B050"/>
                        </a:solidFill>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algn="l"/>
                      <a:r>
                        <a:rPr lang="en-US" sz="1400" kern="1200" dirty="0" smtClean="0">
                          <a:solidFill>
                            <a:schemeClr val="tx1"/>
                          </a:solidFill>
                          <a:latin typeface="Times New Roman" pitchFamily="18" charset="0"/>
                          <a:ea typeface="+mn-ea"/>
                          <a:cs typeface="Times New Roman" pitchFamily="18" charset="0"/>
                        </a:rPr>
                        <a:t>Define</a:t>
                      </a:r>
                      <a:r>
                        <a:rPr lang="en-US" sz="1400" kern="1200" baseline="0" dirty="0" smtClean="0">
                          <a:solidFill>
                            <a:schemeClr val="tx1"/>
                          </a:solidFill>
                          <a:latin typeface="Times New Roman" pitchFamily="18" charset="0"/>
                          <a:ea typeface="+mn-ea"/>
                          <a:cs typeface="Times New Roman" pitchFamily="18" charset="0"/>
                        </a:rPr>
                        <a:t> </a:t>
                      </a:r>
                      <a:r>
                        <a:rPr lang="en-US" sz="1400" kern="1200" dirty="0" smtClean="0">
                          <a:solidFill>
                            <a:schemeClr val="tx1"/>
                          </a:solidFill>
                          <a:latin typeface="Times New Roman" pitchFamily="18" charset="0"/>
                          <a:ea typeface="+mn-ea"/>
                          <a:cs typeface="Times New Roman" pitchFamily="18" charset="0"/>
                        </a:rPr>
                        <a:t>unique Designation ID.</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r h="523837">
                <a:tc>
                  <a:txBody>
                    <a:bodyPr/>
                    <a:lstStyle/>
                    <a:p>
                      <a:pPr algn="ctr"/>
                      <a:r>
                        <a:rPr lang="en-US" sz="1400" dirty="0" smtClean="0">
                          <a:latin typeface="Times New Roman" pitchFamily="18" charset="0"/>
                          <a:ea typeface="Verdana" pitchFamily="34" charset="0"/>
                          <a:cs typeface="Times New Roman" pitchFamily="18" charset="0"/>
                        </a:rPr>
                        <a:t>2.</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c>
                  <a:txBody>
                    <a:bodyPr/>
                    <a:lstStyle/>
                    <a:p>
                      <a:pPr marL="0" marR="0" algn="ctr">
                        <a:lnSpc>
                          <a:spcPct val="115000"/>
                        </a:lnSpc>
                        <a:spcBef>
                          <a:spcPts val="0"/>
                        </a:spcBef>
                        <a:spcAft>
                          <a:spcPts val="0"/>
                        </a:spcAft>
                      </a:pPr>
                      <a:r>
                        <a:rPr lang="en-US" sz="1400" dirty="0" smtClean="0">
                          <a:latin typeface="Times New Roman" pitchFamily="18" charset="0"/>
                          <a:ea typeface="Calibri"/>
                          <a:cs typeface="Times New Roman" pitchFamily="18" charset="0"/>
                        </a:rPr>
                        <a:t>Dname</a:t>
                      </a:r>
                      <a:endParaRPr lang="en-US" sz="1400" dirty="0">
                        <a:latin typeface="Times New Roman" pitchFamily="18" charset="0"/>
                        <a:ea typeface="Calibri"/>
                        <a:cs typeface="Times New Roman" pitchFamily="18" charset="0"/>
                      </a:endParaRP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Varchar</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20</a:t>
                      </a:r>
                    </a:p>
                  </a:txBody>
                  <a:tcPr marL="60960" marR="60960" marT="0" marB="0">
                    <a:solidFill>
                      <a:schemeClr val="bg1">
                        <a:lumMod val="95000"/>
                      </a:schemeClr>
                    </a:solidFill>
                  </a:tcPr>
                </a:tc>
                <a:tc>
                  <a:txBody>
                    <a:bodyPr/>
                    <a:lstStyle/>
                    <a:p>
                      <a:pPr marL="0" marR="0" algn="ctr">
                        <a:lnSpc>
                          <a:spcPct val="115000"/>
                        </a:lnSpc>
                        <a:spcBef>
                          <a:spcPts val="0"/>
                        </a:spcBef>
                        <a:spcAft>
                          <a:spcPts val="0"/>
                        </a:spcAft>
                      </a:pPr>
                      <a:r>
                        <a:rPr lang="en-US" sz="1400" dirty="0">
                          <a:latin typeface="Times New Roman" pitchFamily="18" charset="0"/>
                          <a:ea typeface="Calibri"/>
                          <a:cs typeface="Times New Roman" pitchFamily="18" charset="0"/>
                        </a:rPr>
                        <a:t>Not Null</a:t>
                      </a:r>
                    </a:p>
                  </a:txBody>
                  <a:tcPr marL="60960" marR="60960" marT="0" marB="0">
                    <a:solidFill>
                      <a:schemeClr val="bg1">
                        <a:lumMod val="95000"/>
                      </a:schemeClr>
                    </a:solidFill>
                  </a:tcPr>
                </a:tc>
                <a:tc>
                  <a:txBody>
                    <a:bodyPr/>
                    <a:lstStyle/>
                    <a:p>
                      <a:pPr algn="l"/>
                      <a:r>
                        <a:rPr lang="en-US" sz="1400" dirty="0" smtClean="0">
                          <a:latin typeface="Times New Roman" pitchFamily="18" charset="0"/>
                          <a:ea typeface="Verdana" pitchFamily="34" charset="0"/>
                          <a:cs typeface="Times New Roman" pitchFamily="18" charset="0"/>
                        </a:rPr>
                        <a:t>Define</a:t>
                      </a:r>
                      <a:r>
                        <a:rPr lang="en-US" sz="1400" baseline="0" dirty="0" smtClean="0">
                          <a:latin typeface="Times New Roman" pitchFamily="18" charset="0"/>
                          <a:ea typeface="Verdana" pitchFamily="34" charset="0"/>
                          <a:cs typeface="Times New Roman" pitchFamily="18" charset="0"/>
                        </a:rPr>
                        <a:t> Designation name.</a:t>
                      </a:r>
                      <a:endParaRPr lang="en-US" sz="1400" dirty="0">
                        <a:latin typeface="Times New Roman" pitchFamily="18" charset="0"/>
                        <a:ea typeface="Verdana" pitchFamily="34" charset="0"/>
                        <a:cs typeface="Times New Roman" pitchFamily="18" charset="0"/>
                      </a:endParaRPr>
                    </a:p>
                  </a:txBody>
                  <a:tcPr marL="91455" marR="91455" marT="45746" marB="45746">
                    <a:solidFill>
                      <a:schemeClr val="bg1">
                        <a:lumMod val="95000"/>
                      </a:schemeClr>
                    </a:solidFill>
                  </a:tcPr>
                </a:tc>
              </a:tr>
            </a:tbl>
          </a:graphicData>
        </a:graphic>
      </p:graphicFrame>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3526670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164977175"/>
              </p:ext>
            </p:extLst>
          </p:nvPr>
        </p:nvGraphicFramePr>
        <p:xfrm>
          <a:off x="611560" y="1524392"/>
          <a:ext cx="8128000" cy="185420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User</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Userid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solidFill>
                            <a:srgbClr val="00B0F0"/>
                          </a:solidFill>
                          <a:latin typeface="Times New Roman" panose="02020603050405020304" pitchFamily="18" charset="0"/>
                          <a:cs typeface="Times New Roman" panose="02020603050405020304" pitchFamily="18" charset="0"/>
                        </a:rPr>
                        <a:t>Did (Table:-</a:t>
                      </a:r>
                      <a:r>
                        <a:rPr lang="en-IN" sz="1400" baseline="0" dirty="0" smtClean="0">
                          <a:solidFill>
                            <a:srgbClr val="00B0F0"/>
                          </a:solidFill>
                          <a:latin typeface="Times New Roman" panose="02020603050405020304" pitchFamily="18" charset="0"/>
                          <a:cs typeface="Times New Roman" panose="02020603050405020304" pitchFamily="18" charset="0"/>
                        </a:rPr>
                        <a:t> Designation)</a:t>
                      </a:r>
                      <a:endParaRPr lang="en-IN" sz="1400" dirty="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solidFill>
                            <a:srgbClr val="00B0F0"/>
                          </a:solidFill>
                          <a:latin typeface="Times New Roman" panose="02020603050405020304" pitchFamily="18" charset="0"/>
                          <a:cs typeface="Times New Roman" panose="02020603050405020304" pitchFamily="18" charset="0"/>
                        </a:rPr>
                        <a:t>Areaid (Table:-</a:t>
                      </a:r>
                      <a:r>
                        <a:rPr lang="en-IN" sz="1400" baseline="0" dirty="0" smtClean="0">
                          <a:solidFill>
                            <a:srgbClr val="00B0F0"/>
                          </a:solidFill>
                          <a:latin typeface="Times New Roman" panose="02020603050405020304" pitchFamily="18" charset="0"/>
                          <a:cs typeface="Times New Roman" panose="02020603050405020304" pitchFamily="18" charset="0"/>
                        </a:rPr>
                        <a:t> Area)</a:t>
                      </a:r>
                      <a:endParaRPr lang="en-IN" sz="1400" dirty="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user detail.</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24775793"/>
              </p:ext>
            </p:extLst>
          </p:nvPr>
        </p:nvGraphicFramePr>
        <p:xfrm>
          <a:off x="611560" y="3573016"/>
          <a:ext cx="8128002" cy="2987040"/>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129850">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12985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1.</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Userid</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Int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US" sz="1400" dirty="0" smtClean="0">
                          <a:solidFill>
                            <a:srgbClr val="00B050"/>
                          </a:solidFill>
                          <a:latin typeface="Times New Roman" pitchFamily="18" charset="0"/>
                          <a:cs typeface="Times New Roman" pitchFamily="18" charset="0"/>
                        </a:rPr>
                        <a:t>Primary key</a:t>
                      </a:r>
                      <a:endParaRPr lang="en-IN" sz="1400" dirty="0">
                        <a:solidFill>
                          <a:srgbClr val="00B050"/>
                        </a:solidFill>
                        <a:latin typeface="Times New Roman" pitchFamily="18" charset="0"/>
                        <a:cs typeface="Times New Roman" pitchFamily="18" charset="0"/>
                      </a:endParaRP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latin typeface="Times New Roman" pitchFamily="18" charset="0"/>
                          <a:ea typeface="+mn-ea"/>
                          <a:cs typeface="Times New Roman" pitchFamily="18" charset="0"/>
                        </a:rPr>
                        <a:t>The unique ID no. assigned to all   Users (auto incremented).</a:t>
                      </a:r>
                    </a:p>
                  </a:txBody>
                  <a:tcPr>
                    <a:solidFill>
                      <a:schemeClr val="bg1">
                        <a:lumMod val="95000"/>
                      </a:schemeClr>
                    </a:solidFill>
                  </a:tcPr>
                </a:tc>
              </a:tr>
              <a:tr h="220746">
                <a:tc>
                  <a:txBody>
                    <a:bodyPr/>
                    <a:lstStyle/>
                    <a:p>
                      <a:pPr marL="0" marR="0" algn="ctr" eaLnBrk="0" fontAlgn="base" hangingPunct="0">
                        <a:spcBef>
                          <a:spcPts val="575"/>
                        </a:spcBef>
                        <a:spcAft>
                          <a:spcPts val="0"/>
                        </a:spcAft>
                      </a:pPr>
                      <a:r>
                        <a:rPr lang="en-US" sz="1400" kern="1200" dirty="0" smtClean="0">
                          <a:solidFill>
                            <a:srgbClr val="000000"/>
                          </a:solidFill>
                          <a:effectLst/>
                          <a:latin typeface="Times New Roman" pitchFamily="18" charset="0"/>
                          <a:ea typeface="Verdana" pitchFamily="34" charset="0"/>
                          <a:cs typeface="Times New Roman" pitchFamily="18" charset="0"/>
                        </a:rPr>
                        <a:t>2.</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Did</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Int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US" sz="1400" dirty="0" smtClean="0">
                          <a:solidFill>
                            <a:srgbClr val="FF0000"/>
                          </a:solidFill>
                          <a:latin typeface="Times New Roman" pitchFamily="18" charset="0"/>
                          <a:cs typeface="Times New Roman" pitchFamily="18" charset="0"/>
                        </a:rPr>
                        <a:t>Foreign key</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l"/>
                      <a:r>
                        <a:rPr lang="en-US" sz="1400" baseline="0" dirty="0" smtClean="0">
                          <a:effectLst/>
                          <a:latin typeface="Times New Roman" pitchFamily="18" charset="0"/>
                          <a:ea typeface="Verdana" pitchFamily="34" charset="0"/>
                          <a:cs typeface="Times New Roman" pitchFamily="18" charset="0"/>
                        </a:rPr>
                        <a:t> </a:t>
                      </a: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Designation Id as   foreign key from Designation table.</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r>
              <a:tr h="220746">
                <a:tc>
                  <a:txBody>
                    <a:bodyPr/>
                    <a:lstStyle/>
                    <a:p>
                      <a:pPr marL="0" marR="0" algn="ctr" eaLnBrk="0" fontAlgn="base" hangingPunct="0">
                        <a:spcBef>
                          <a:spcPts val="575"/>
                        </a:spcBef>
                        <a:spcAft>
                          <a:spcPts val="0"/>
                        </a:spcAft>
                      </a:pPr>
                      <a:r>
                        <a:rPr lang="en-US" sz="1400" kern="1200" dirty="0" smtClean="0">
                          <a:solidFill>
                            <a:srgbClr val="000000"/>
                          </a:solidFill>
                          <a:effectLst/>
                          <a:latin typeface="Times New Roman" pitchFamily="18" charset="0"/>
                          <a:ea typeface="Verdana" pitchFamily="34" charset="0"/>
                          <a:cs typeface="Times New Roman" pitchFamily="18" charset="0"/>
                        </a:rPr>
                        <a:t>3.</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Fname</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Varchar</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20</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First Name</a:t>
                      </a:r>
                      <a:r>
                        <a:rPr lang="en-US" sz="1400" kern="1200" dirty="0" smtClean="0">
                          <a:solidFill>
                            <a:srgbClr val="000000"/>
                          </a:solidFill>
                          <a:effectLst/>
                          <a:latin typeface="Times New Roman" pitchFamily="18" charset="0"/>
                          <a:ea typeface="Verdana"/>
                          <a:cs typeface="Times New Roman" pitchFamily="18" charset="0"/>
                        </a:rPr>
                        <a: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220746">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4.</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Lname</a:t>
                      </a:r>
                      <a:endParaRPr lang="en-IN" sz="1400" dirty="0">
                        <a:solidFill>
                          <a:schemeClr val="tx1"/>
                        </a:solidFill>
                        <a:latin typeface="Times New Roman" pitchFamily="18" charset="0"/>
                        <a:cs typeface="Times New Roman" pitchFamily="18" charset="0"/>
                      </a:endParaRPr>
                    </a:p>
                  </a:txBody>
                  <a:tcPr anchor="ct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Varchar</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20</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Last Name.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220746">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5.</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Address</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Varchar</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50</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Address.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220746">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6.</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ContactNo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Varchar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smtClean="0">
                          <a:solidFill>
                            <a:srgbClr val="000000"/>
                          </a:solidFill>
                          <a:effectLst/>
                          <a:latin typeface="Times New Roman" pitchFamily="18" charset="0"/>
                          <a:ea typeface="Verdana"/>
                          <a:cs typeface="Times New Roman" pitchFamily="18" charset="0"/>
                        </a:rPr>
                        <a:t>13</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0000"/>
                          </a:solidFill>
                          <a:effectLst/>
                          <a:latin typeface="Times New Roman" pitchFamily="18" charset="0"/>
                          <a:ea typeface="Verdana"/>
                          <a:cs typeface="Times New Roman" pitchFamily="18" charset="0"/>
                        </a:rPr>
                        <a:t>Not Null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Defines contact No.</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
        <p:nvSpPr>
          <p:cNvPr id="11" name="Title 6"/>
          <p:cNvSpPr txBox="1">
            <a:spLocks/>
          </p:cNvSpPr>
          <p:nvPr/>
        </p:nvSpPr>
        <p:spPr>
          <a:xfrm>
            <a:off x="-323528" y="620688"/>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User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06146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69163183"/>
              </p:ext>
            </p:extLst>
          </p:nvPr>
        </p:nvGraphicFramePr>
        <p:xfrm>
          <a:off x="611560" y="332656"/>
          <a:ext cx="8128002" cy="5428700"/>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559295">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59295">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7.</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PostalCode</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Int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6</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dirty="0" smtClean="0">
                          <a:effectLst/>
                          <a:latin typeface="Times New Roman" pitchFamily="18" charset="0"/>
                          <a:ea typeface="Times New Roman"/>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IN" sz="1400" dirty="0" smtClean="0">
                          <a:effectLst/>
                          <a:latin typeface="Times New Roman" pitchFamily="18" charset="0"/>
                          <a:ea typeface="Times New Roman"/>
                          <a:cs typeface="Times New Roman" pitchFamily="18" charset="0"/>
                        </a:rPr>
                        <a:t>Defines Postal Code.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70342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8.</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Areaid</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Int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dirty="0" smtClean="0">
                          <a:solidFill>
                            <a:srgbClr val="FF0000"/>
                          </a:solidFill>
                          <a:latin typeface="Times New Roman" pitchFamily="18" charset="0"/>
                          <a:cs typeface="Times New Roman" pitchFamily="18" charset="0"/>
                        </a:rPr>
                        <a:t>Foreign key</a:t>
                      </a:r>
                      <a:r>
                        <a:rPr lang="en-IN" sz="1400" kern="1200" dirty="0" smtClean="0">
                          <a:solidFill>
                            <a:srgbClr val="000000"/>
                          </a:solidFill>
                          <a:effectLst/>
                          <a:latin typeface="Times New Roman" pitchFamily="18" charset="0"/>
                          <a:ea typeface="Verdana"/>
                          <a:cs typeface="Times New Roman" pitchFamily="18" charset="0"/>
                        </a:rPr>
                        <a:t>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baseline="0" dirty="0" smtClean="0">
                          <a:effectLst/>
                          <a:latin typeface="Times New Roman" pitchFamily="18" charset="0"/>
                          <a:ea typeface="Verdana" pitchFamily="34" charset="0"/>
                          <a:cs typeface="Times New Roman" pitchFamily="18" charset="0"/>
                        </a:rPr>
                        <a:t> </a:t>
                      </a: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Area Id as foreign key from Area table.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606326">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9.</a:t>
                      </a:r>
                      <a:endParaRPr lang="en-US" sz="14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Email</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Varchar</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30</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smtClean="0">
                          <a:solidFill>
                            <a:srgbClr val="000000"/>
                          </a:solidFill>
                          <a:effectLst/>
                          <a:latin typeface="Times New Roman" pitchFamily="18" charset="0"/>
                          <a:ea typeface="Verdana"/>
                          <a:cs typeface="Times New Roman" pitchFamily="18" charset="0"/>
                        </a:rPr>
                        <a:t>Unique</a:t>
                      </a:r>
                      <a:r>
                        <a:rPr lang="en-IN" sz="1400" kern="1200" baseline="0" dirty="0" smtClean="0">
                          <a:solidFill>
                            <a:srgbClr val="000000"/>
                          </a:solidFill>
                          <a:effectLst/>
                          <a:latin typeface="Times New Roman" pitchFamily="18" charset="0"/>
                          <a:ea typeface="Verdana"/>
                          <a:cs typeface="Times New Roman" pitchFamily="18" charset="0"/>
                        </a:rPr>
                        <a:t> Key</a:t>
                      </a:r>
                      <a:r>
                        <a:rPr lang="en-IN" sz="1400" kern="1200" dirty="0" smtClean="0">
                          <a:solidFill>
                            <a:srgbClr val="000000"/>
                          </a:solidFill>
                          <a:effectLst/>
                          <a:latin typeface="Times New Roman" pitchFamily="18" charset="0"/>
                          <a:ea typeface="Verdana"/>
                          <a:cs typeface="Times New Roman" pitchFamily="18" charset="0"/>
                        </a:rPr>
                        <a:t>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Defines contact No.</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596763">
                <a:tc>
                  <a:txBody>
                    <a:bodyPr/>
                    <a:lstStyle/>
                    <a:p>
                      <a:pPr marL="0" marR="0" algn="ctr" eaLnBrk="0" fontAlgn="base" hangingPunct="0">
                        <a:spcBef>
                          <a:spcPts val="575"/>
                        </a:spcBef>
                        <a:spcAft>
                          <a:spcPts val="0"/>
                        </a:spcAft>
                      </a:pPr>
                      <a:r>
                        <a:rPr lang="en-US" sz="1200" dirty="0" smtClean="0">
                          <a:effectLst/>
                          <a:latin typeface="Times New Roman" pitchFamily="18" charset="0"/>
                          <a:ea typeface="Verdana" pitchFamily="34" charset="0"/>
                          <a:cs typeface="Times New Roman" pitchFamily="18" charset="0"/>
                        </a:rPr>
                        <a:t>10.</a:t>
                      </a:r>
                      <a:endParaRPr lang="en-US" sz="12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Username</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200" dirty="0" smtClean="0">
                          <a:solidFill>
                            <a:schemeClr val="tx1"/>
                          </a:solidFill>
                          <a:latin typeface="Times New Roman" pitchFamily="18" charset="0"/>
                          <a:cs typeface="Times New Roman" pitchFamily="18" charset="0"/>
                        </a:rPr>
                        <a:t>Varchar</a:t>
                      </a:r>
                      <a:endParaRPr lang="en-IN" sz="12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200" dirty="0" smtClean="0">
                          <a:solidFill>
                            <a:schemeClr val="tx1"/>
                          </a:solidFill>
                          <a:latin typeface="Times New Roman" pitchFamily="18" charset="0"/>
                          <a:cs typeface="Times New Roman" pitchFamily="18" charset="0"/>
                        </a:rPr>
                        <a:t>20</a:t>
                      </a:r>
                      <a:endParaRPr lang="en-IN" sz="12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Not</a:t>
                      </a:r>
                      <a:r>
                        <a:rPr lang="en-IN" sz="1400" baseline="0" dirty="0" smtClean="0">
                          <a:solidFill>
                            <a:schemeClr val="tx1"/>
                          </a:solidFill>
                          <a:latin typeface="Times New Roman" pitchFamily="18" charset="0"/>
                          <a:cs typeface="Times New Roman" pitchFamily="18" charset="0"/>
                        </a:rPr>
                        <a:t> Null</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l"/>
                      <a:r>
                        <a:rPr lang="en-IN" sz="1400" dirty="0" smtClean="0">
                          <a:solidFill>
                            <a:schemeClr val="tx1"/>
                          </a:solidFill>
                          <a:latin typeface="Times New Roman" pitchFamily="18" charset="0"/>
                          <a:cs typeface="Times New Roman" pitchFamily="18" charset="0"/>
                        </a:rPr>
                        <a:t>Specifies</a:t>
                      </a:r>
                      <a:r>
                        <a:rPr lang="en-IN" sz="1400" baseline="0" dirty="0" smtClean="0">
                          <a:solidFill>
                            <a:schemeClr val="tx1"/>
                          </a:solidFill>
                          <a:latin typeface="Times New Roman" pitchFamily="18" charset="0"/>
                          <a:cs typeface="Times New Roman" pitchFamily="18" charset="0"/>
                        </a:rPr>
                        <a:t> the username.</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r>
              <a:tr h="559058">
                <a:tc>
                  <a:txBody>
                    <a:bodyPr/>
                    <a:lstStyle/>
                    <a:p>
                      <a:pPr marL="0" marR="0" algn="ctr" eaLnBrk="0" fontAlgn="base" hangingPunct="0">
                        <a:spcBef>
                          <a:spcPts val="575"/>
                        </a:spcBef>
                        <a:spcAft>
                          <a:spcPts val="0"/>
                        </a:spcAft>
                      </a:pPr>
                      <a:r>
                        <a:rPr lang="en-US" sz="1200" dirty="0" smtClean="0">
                          <a:effectLst/>
                          <a:latin typeface="Times New Roman" pitchFamily="18" charset="0"/>
                          <a:ea typeface="Verdana" pitchFamily="34" charset="0"/>
                          <a:cs typeface="Times New Roman" pitchFamily="18" charset="0"/>
                        </a:rPr>
                        <a:t>11.</a:t>
                      </a:r>
                      <a:endParaRPr lang="en-US" sz="12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Password</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200" dirty="0" smtClean="0">
                          <a:solidFill>
                            <a:schemeClr val="tx1"/>
                          </a:solidFill>
                          <a:latin typeface="Times New Roman" pitchFamily="18" charset="0"/>
                          <a:cs typeface="Times New Roman" pitchFamily="18" charset="0"/>
                        </a:rPr>
                        <a:t>Varchar</a:t>
                      </a:r>
                      <a:endParaRPr lang="en-IN" sz="12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200" dirty="0" smtClean="0">
                          <a:solidFill>
                            <a:schemeClr val="tx1"/>
                          </a:solidFill>
                          <a:latin typeface="Times New Roman" pitchFamily="18" charset="0"/>
                          <a:cs typeface="Times New Roman" pitchFamily="18" charset="0"/>
                        </a:rPr>
                        <a:t>20</a:t>
                      </a:r>
                      <a:endParaRPr lang="en-IN" sz="12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ctr"/>
                      <a:r>
                        <a:rPr lang="en-IN" sz="1400" dirty="0" smtClean="0">
                          <a:solidFill>
                            <a:schemeClr val="tx1"/>
                          </a:solidFill>
                          <a:latin typeface="Times New Roman" pitchFamily="18" charset="0"/>
                          <a:cs typeface="Times New Roman" pitchFamily="18" charset="0"/>
                        </a:rPr>
                        <a:t>Not</a:t>
                      </a:r>
                      <a:r>
                        <a:rPr lang="en-IN" sz="1400" baseline="0" dirty="0" smtClean="0">
                          <a:solidFill>
                            <a:schemeClr val="tx1"/>
                          </a:solidFill>
                          <a:latin typeface="Times New Roman" pitchFamily="18" charset="0"/>
                          <a:cs typeface="Times New Roman" pitchFamily="18" charset="0"/>
                        </a:rPr>
                        <a:t> Null</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c>
                  <a:txBody>
                    <a:bodyPr/>
                    <a:lstStyle/>
                    <a:p>
                      <a:pPr algn="l"/>
                      <a:r>
                        <a:rPr lang="en-IN" sz="1400" dirty="0" smtClean="0">
                          <a:solidFill>
                            <a:schemeClr val="tx1"/>
                          </a:solidFill>
                          <a:latin typeface="Times New Roman" pitchFamily="18" charset="0"/>
                          <a:cs typeface="Times New Roman" pitchFamily="18" charset="0"/>
                        </a:rPr>
                        <a:t>Sets</a:t>
                      </a:r>
                      <a:r>
                        <a:rPr lang="en-IN" sz="1400" baseline="0" dirty="0" smtClean="0">
                          <a:solidFill>
                            <a:schemeClr val="tx1"/>
                          </a:solidFill>
                          <a:latin typeface="Times New Roman" pitchFamily="18" charset="0"/>
                          <a:cs typeface="Times New Roman" pitchFamily="18" charset="0"/>
                        </a:rPr>
                        <a:t> the password.</a:t>
                      </a:r>
                      <a:endParaRPr lang="en-IN" sz="1400" dirty="0">
                        <a:solidFill>
                          <a:schemeClr val="tx1"/>
                        </a:solidFill>
                        <a:latin typeface="Times New Roman" pitchFamily="18" charset="0"/>
                        <a:cs typeface="Times New Roman" pitchFamily="18" charset="0"/>
                      </a:endParaRPr>
                    </a:p>
                  </a:txBody>
                  <a:tcPr>
                    <a:solidFill>
                      <a:schemeClr val="bg1">
                        <a:lumMod val="95000"/>
                      </a:schemeClr>
                    </a:solidFill>
                  </a:tcPr>
                </a:tc>
              </a:tr>
              <a:tr h="560618">
                <a:tc>
                  <a:txBody>
                    <a:bodyPr/>
                    <a:lstStyle/>
                    <a:p>
                      <a:pPr marL="0" marR="0" algn="ctr" eaLnBrk="0" fontAlgn="base" hangingPunct="0">
                        <a:spcBef>
                          <a:spcPts val="575"/>
                        </a:spcBef>
                        <a:spcAft>
                          <a:spcPts val="0"/>
                        </a:spcAft>
                      </a:pPr>
                      <a:r>
                        <a:rPr lang="en-US" sz="1200" dirty="0" smtClean="0">
                          <a:effectLst/>
                          <a:latin typeface="Times New Roman" pitchFamily="18" charset="0"/>
                          <a:ea typeface="Verdana" pitchFamily="34" charset="0"/>
                          <a:cs typeface="Times New Roman" pitchFamily="18" charset="0"/>
                        </a:rPr>
                        <a:t>12.</a:t>
                      </a:r>
                      <a:endParaRPr lang="en-US" sz="12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lnSpc>
                          <a:spcPct val="115000"/>
                        </a:lnSpc>
                      </a:pPr>
                      <a:r>
                        <a:rPr lang="en-US" sz="1400" kern="1200" dirty="0">
                          <a:solidFill>
                            <a:srgbClr val="000000"/>
                          </a:solidFill>
                          <a:effectLst/>
                          <a:latin typeface="Times New Roman" pitchFamily="18" charset="0"/>
                          <a:ea typeface="Verdana"/>
                          <a:cs typeface="Times New Roman" pitchFamily="18" charset="0"/>
                        </a:rPr>
                        <a:t>DOB</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US" sz="1200" kern="1200">
                          <a:solidFill>
                            <a:srgbClr val="000000"/>
                          </a:solidFill>
                          <a:effectLst/>
                          <a:latin typeface="Times New Roman" pitchFamily="18" charset="0"/>
                          <a:ea typeface="Verdana"/>
                          <a:cs typeface="Times New Roman" pitchFamily="18" charset="0"/>
                        </a:rPr>
                        <a:t>Date</a:t>
                      </a:r>
                      <a:endParaRPr lang="en-IN" sz="12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IN" sz="1200" kern="1200">
                          <a:solidFill>
                            <a:srgbClr val="000000"/>
                          </a:solidFill>
                          <a:effectLst/>
                          <a:latin typeface="Times New Roman" pitchFamily="18" charset="0"/>
                          <a:ea typeface="Verdana"/>
                          <a:cs typeface="Times New Roman" pitchFamily="18" charset="0"/>
                        </a:rPr>
                        <a:t>-</a:t>
                      </a:r>
                      <a:endParaRPr lang="en-IN" sz="12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IN" sz="1400" kern="1200" dirty="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l">
                        <a:lnSpc>
                          <a:spcPct val="115000"/>
                        </a:lnSpc>
                      </a:pPr>
                      <a:r>
                        <a:rPr lang="en-US" sz="1400" kern="1200" dirty="0">
                          <a:solidFill>
                            <a:srgbClr val="000000"/>
                          </a:solidFill>
                          <a:effectLst/>
                          <a:latin typeface="Times New Roman" pitchFamily="18" charset="0"/>
                          <a:ea typeface="Verdana"/>
                          <a:cs typeface="Times New Roman" pitchFamily="18" charset="0"/>
                        </a:rPr>
                        <a:t>Stores Date of Birth.</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422466">
                <a:tc>
                  <a:txBody>
                    <a:bodyPr/>
                    <a:lstStyle/>
                    <a:p>
                      <a:pPr marL="0" marR="0" algn="ctr" eaLnBrk="0" fontAlgn="base" hangingPunct="0">
                        <a:spcBef>
                          <a:spcPts val="575"/>
                        </a:spcBef>
                        <a:spcAft>
                          <a:spcPts val="0"/>
                        </a:spcAft>
                      </a:pPr>
                      <a:r>
                        <a:rPr lang="en-US" sz="1200" dirty="0" smtClean="0">
                          <a:effectLst/>
                          <a:latin typeface="Times New Roman" pitchFamily="18" charset="0"/>
                          <a:ea typeface="Verdana" pitchFamily="34" charset="0"/>
                          <a:cs typeface="Times New Roman" pitchFamily="18" charset="0"/>
                        </a:rPr>
                        <a:t>13.</a:t>
                      </a:r>
                      <a:endParaRPr lang="en-US" sz="1200" dirty="0">
                        <a:effectLst/>
                        <a:latin typeface="Times New Roman" pitchFamily="18" charset="0"/>
                        <a:ea typeface="Verdana" pitchFamily="34" charset="0"/>
                        <a:cs typeface="Times New Roman" pitchFamily="18" charset="0"/>
                      </a:endParaRPr>
                    </a:p>
                  </a:txBody>
                  <a:tcPr marT="45721" marB="45721">
                    <a:solidFill>
                      <a:schemeClr val="bg1">
                        <a:lumMod val="95000"/>
                      </a:schemeClr>
                    </a:solidFill>
                  </a:tcPr>
                </a:tc>
                <a:tc>
                  <a:txBody>
                    <a:bodyPr/>
                    <a:lstStyle/>
                    <a:p>
                      <a:pPr algn="ctr">
                        <a:lnSpc>
                          <a:spcPct val="115000"/>
                        </a:lnSpc>
                      </a:pPr>
                      <a:r>
                        <a:rPr lang="en-US" sz="1400" kern="1200" dirty="0" smtClean="0">
                          <a:solidFill>
                            <a:srgbClr val="000000"/>
                          </a:solidFill>
                          <a:effectLst/>
                          <a:latin typeface="Times New Roman" pitchFamily="18" charset="0"/>
                          <a:ea typeface="Verdana"/>
                          <a:cs typeface="Times New Roman" pitchFamily="18" charset="0"/>
                        </a:rPr>
                        <a:t>Userimg</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US" sz="1200" kern="1200" dirty="0">
                          <a:solidFill>
                            <a:srgbClr val="000000"/>
                          </a:solidFill>
                          <a:effectLst/>
                          <a:latin typeface="Times New Roman" pitchFamily="18" charset="0"/>
                          <a:ea typeface="Verdana"/>
                          <a:cs typeface="Times New Roman" pitchFamily="18" charset="0"/>
                        </a:rPr>
                        <a:t>Varchar</a:t>
                      </a:r>
                      <a:endParaRPr lang="en-IN" sz="12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IN" sz="1200" kern="1200" dirty="0" smtClean="0">
                          <a:solidFill>
                            <a:srgbClr val="000000"/>
                          </a:solidFill>
                          <a:effectLst/>
                          <a:latin typeface="Times New Roman" pitchFamily="18" charset="0"/>
                          <a:ea typeface="Verdana"/>
                          <a:cs typeface="Times New Roman" pitchFamily="18" charset="0"/>
                        </a:rPr>
                        <a:t>50</a:t>
                      </a:r>
                      <a:endParaRPr lang="en-IN" sz="12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15000"/>
                        </a:lnSpc>
                      </a:pPr>
                      <a:r>
                        <a:rPr lang="en-IN" sz="1400" kern="1200" dirty="0" smtClean="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l">
                        <a:lnSpc>
                          <a:spcPct val="115000"/>
                        </a:lnSpc>
                      </a:pPr>
                      <a:r>
                        <a:rPr lang="en-US" sz="1400" kern="1200" dirty="0">
                          <a:solidFill>
                            <a:srgbClr val="000000"/>
                          </a:solidFill>
                          <a:effectLst/>
                          <a:latin typeface="Times New Roman" pitchFamily="18" charset="0"/>
                          <a:ea typeface="Verdana"/>
                          <a:cs typeface="Times New Roman" pitchFamily="18" charset="0"/>
                        </a:rPr>
                        <a:t>Defines </a:t>
                      </a:r>
                      <a:r>
                        <a:rPr lang="en-US" sz="1400" kern="1200" dirty="0" smtClean="0">
                          <a:solidFill>
                            <a:srgbClr val="000000"/>
                          </a:solidFill>
                          <a:effectLst/>
                          <a:latin typeface="Times New Roman" pitchFamily="18" charset="0"/>
                          <a:ea typeface="Verdana"/>
                          <a:cs typeface="Times New Roman" pitchFamily="18" charset="0"/>
                        </a:rPr>
                        <a:t>User </a:t>
                      </a:r>
                      <a:r>
                        <a:rPr lang="en-US" sz="1400" kern="1200" dirty="0">
                          <a:solidFill>
                            <a:srgbClr val="000000"/>
                          </a:solidFill>
                          <a:effectLst/>
                          <a:latin typeface="Times New Roman" pitchFamily="18" charset="0"/>
                          <a:ea typeface="Verdana"/>
                          <a:cs typeface="Times New Roman" pitchFamily="18" charset="0"/>
                        </a:rPr>
                        <a:t>Image.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833359">
                <a:tc>
                  <a:txBody>
                    <a:bodyPr/>
                    <a:lstStyle/>
                    <a:p>
                      <a:pPr algn="ctr"/>
                      <a:r>
                        <a:rPr lang="en-IN" sz="1200" dirty="0" smtClean="0">
                          <a:latin typeface="Times New Roman" pitchFamily="18" charset="0"/>
                          <a:cs typeface="Times New Roman" pitchFamily="18" charset="0"/>
                        </a:rPr>
                        <a:t>14.</a:t>
                      </a:r>
                      <a:endParaRPr lang="en-IN" sz="1200" dirty="0">
                        <a:latin typeface="Times New Roman" pitchFamily="18" charset="0"/>
                        <a:cs typeface="Times New Roman" pitchFamily="18" charset="0"/>
                      </a:endParaRPr>
                    </a:p>
                  </a:txBody>
                  <a:tcPr marT="45683" marB="45683">
                    <a:solidFill>
                      <a:schemeClr val="bg1">
                        <a:lumMod val="95000"/>
                      </a:schemeClr>
                    </a:solidFill>
                  </a:tcPr>
                </a:tc>
                <a:tc>
                  <a:txBody>
                    <a:bodyPr/>
                    <a:lstStyle/>
                    <a:p>
                      <a:pPr algn="ctr">
                        <a:lnSpc>
                          <a:spcPct val="150000"/>
                        </a:lnSpc>
                      </a:pPr>
                      <a:r>
                        <a:rPr lang="en-US" sz="1400" kern="1200" dirty="0" smtClean="0">
                          <a:solidFill>
                            <a:srgbClr val="000000"/>
                          </a:solidFill>
                          <a:effectLst/>
                          <a:latin typeface="Times New Roman" pitchFamily="18" charset="0"/>
                          <a:ea typeface="Verdana"/>
                          <a:cs typeface="Times New Roman" pitchFamily="18" charset="0"/>
                        </a:rPr>
                        <a:t>IsAuth</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pPr>
                      <a:r>
                        <a:rPr lang="en-US" sz="1200" kern="1200" dirty="0" smtClean="0">
                          <a:solidFill>
                            <a:srgbClr val="000000"/>
                          </a:solidFill>
                          <a:effectLst/>
                          <a:latin typeface="Times New Roman" pitchFamily="18" charset="0"/>
                          <a:ea typeface="Verdana"/>
                          <a:cs typeface="Times New Roman" pitchFamily="18" charset="0"/>
                        </a:rPr>
                        <a:t>Bit</a:t>
                      </a:r>
                      <a:endParaRPr lang="en-IN" sz="12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pPr>
                      <a:r>
                        <a:rPr lang="en-IN" sz="1200" kern="1200" dirty="0">
                          <a:solidFill>
                            <a:srgbClr val="000000"/>
                          </a:solidFill>
                          <a:effectLst/>
                          <a:latin typeface="Times New Roman" pitchFamily="18" charset="0"/>
                          <a:ea typeface="Verdana"/>
                          <a:cs typeface="Times New Roman" pitchFamily="18" charset="0"/>
                        </a:rPr>
                        <a:t>-</a:t>
                      </a:r>
                      <a:endParaRPr lang="en-IN" sz="12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pPr>
                      <a:r>
                        <a:rPr lang="en-IN" sz="1400" kern="1200" dirty="0" smtClean="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l">
                        <a:lnSpc>
                          <a:spcPct val="150000"/>
                        </a:lnSpc>
                      </a:pPr>
                      <a:r>
                        <a:rPr lang="en-US" sz="1400" b="0" dirty="0" smtClean="0">
                          <a:effectLst/>
                          <a:latin typeface="Times New Roman" pitchFamily="18" charset="0"/>
                          <a:ea typeface="Verdana" pitchFamily="34" charset="0"/>
                          <a:cs typeface="Times New Roman" pitchFamily="18" charset="0"/>
                        </a:rPr>
                        <a:t>This field stores the authentication of Users.</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16559328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442232266"/>
              </p:ext>
            </p:extLst>
          </p:nvPr>
        </p:nvGraphicFramePr>
        <p:xfrm>
          <a:off x="611560" y="1556792"/>
          <a:ext cx="8128000" cy="1666984"/>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Stock</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93256">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Sid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32048">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VTypeProd_id (Table:-</a:t>
                      </a:r>
                      <a:r>
                        <a:rPr lang="en-IN" sz="1400" baseline="0" dirty="0" smtClean="0">
                          <a:solidFill>
                            <a:srgbClr val="00B0F0"/>
                          </a:solidFill>
                          <a:latin typeface="Times New Roman" panose="02020603050405020304" pitchFamily="18" charset="0"/>
                          <a:cs typeface="Times New Roman" panose="02020603050405020304" pitchFamily="18" charset="0"/>
                        </a:rPr>
                        <a:t> VehicleType_Product)</a:t>
                      </a:r>
                      <a:endParaRPr lang="en-IN" sz="1400" dirty="0" smtClean="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Stock detail.</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06818256"/>
              </p:ext>
            </p:extLst>
          </p:nvPr>
        </p:nvGraphicFramePr>
        <p:xfrm>
          <a:off x="611560" y="3389148"/>
          <a:ext cx="8128002" cy="3335304"/>
        </p:xfrm>
        <a:graphic>
          <a:graphicData uri="http://schemas.openxmlformats.org/drawingml/2006/table">
            <a:tbl>
              <a:tblPr firstRow="1" bandRow="1">
                <a:tableStyleId>{5DA37D80-6434-44D0-A028-1B22A696006F}</a:tableStyleId>
              </a:tblPr>
              <a:tblGrid>
                <a:gridCol w="466501"/>
                <a:gridCol w="1584102"/>
                <a:gridCol w="1081825"/>
                <a:gridCol w="756004"/>
                <a:gridCol w="1369010"/>
                <a:gridCol w="2870560"/>
              </a:tblGrid>
              <a:tr h="276992">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99148">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1.</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Sid</a:t>
                      </a: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solidFill>
                            <a:srgbClr val="00B050"/>
                          </a:solidFill>
                          <a:effectLst/>
                          <a:latin typeface="Times New Roman" pitchFamily="18" charset="0"/>
                          <a:ea typeface="Verdana" pitchFamily="34" charset="0"/>
                          <a:cs typeface="Times New Roman" pitchFamily="18" charset="0"/>
                        </a:rPr>
                        <a:t>Primary</a:t>
                      </a:r>
                      <a:r>
                        <a:rPr lang="en-IN" sz="1400" baseline="0" dirty="0" smtClean="0">
                          <a:solidFill>
                            <a:srgbClr val="00B050"/>
                          </a:solidFill>
                          <a:effectLst/>
                          <a:latin typeface="Times New Roman" pitchFamily="18" charset="0"/>
                          <a:ea typeface="Verdana" pitchFamily="34" charset="0"/>
                          <a:cs typeface="Times New Roman" pitchFamily="18" charset="0"/>
                        </a:rPr>
                        <a:t> Key</a:t>
                      </a:r>
                      <a:endParaRPr lang="en-IN" sz="1400" dirty="0" smtClean="0">
                        <a:solidFill>
                          <a:srgbClr val="00B05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baseline="0" dirty="0" smtClean="0">
                          <a:effectLst/>
                          <a:latin typeface="Times New Roman" pitchFamily="18" charset="0"/>
                          <a:ea typeface="Verdana" pitchFamily="34" charset="0"/>
                          <a:cs typeface="Times New Roman" pitchFamily="18" charset="0"/>
                        </a:rPr>
                        <a:t>Defines the unique Stock Id.</a:t>
                      </a:r>
                    </a:p>
                  </a:txBody>
                  <a:tcPr marT="45734" marB="45734">
                    <a:solidFill>
                      <a:schemeClr val="bg1">
                        <a:lumMod val="95000"/>
                      </a:schemeClr>
                    </a:solidFill>
                  </a:tcPr>
                </a:tc>
              </a:tr>
              <a:tr h="920851">
                <a:tc>
                  <a:txBody>
                    <a:bodyPr/>
                    <a:lstStyle/>
                    <a:p>
                      <a:pPr marL="0" marR="0" algn="ctr" eaLnBrk="0" fontAlgn="base" hangingPunct="0">
                        <a:spcBef>
                          <a:spcPts val="575"/>
                        </a:spcBef>
                        <a:spcAft>
                          <a:spcPts val="0"/>
                        </a:spcAft>
                      </a:pPr>
                      <a:r>
                        <a:rPr lang="en-US" sz="1400" kern="1200" dirty="0" smtClean="0">
                          <a:solidFill>
                            <a:srgbClr val="000000"/>
                          </a:solidFill>
                          <a:effectLst/>
                          <a:latin typeface="Times New Roman" pitchFamily="18" charset="0"/>
                          <a:ea typeface="Verdana" pitchFamily="34" charset="0"/>
                          <a:cs typeface="Times New Roman" pitchFamily="18" charset="0"/>
                        </a:rPr>
                        <a:t>2.</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VTypeProd_id</a:t>
                      </a: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kern="1200" dirty="0" smtClean="0">
                          <a:solidFill>
                            <a:srgbClr val="FF0000"/>
                          </a:solidFill>
                          <a:effectLst/>
                          <a:latin typeface="Times New Roman" pitchFamily="18" charset="0"/>
                          <a:ea typeface="Verdana" pitchFamily="34" charset="0"/>
                          <a:cs typeface="Times New Roman" pitchFamily="18" charset="0"/>
                        </a:rPr>
                        <a:t>Foreign</a:t>
                      </a:r>
                      <a:r>
                        <a:rPr lang="en-US" sz="1400" kern="1200" baseline="0" dirty="0" smtClean="0">
                          <a:solidFill>
                            <a:srgbClr val="FF0000"/>
                          </a:solidFill>
                          <a:effectLst/>
                          <a:latin typeface="Times New Roman" pitchFamily="18" charset="0"/>
                          <a:ea typeface="Verdana" pitchFamily="34" charset="0"/>
                          <a:cs typeface="Times New Roman" pitchFamily="18" charset="0"/>
                        </a:rPr>
                        <a:t> Key</a:t>
                      </a:r>
                      <a:endParaRPr lang="en-US" sz="1400" dirty="0" smtClean="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Vehicle type product  Id as foreign key from Vehicle type product table.</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64822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3.</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Sdescription</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Varchar</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effectLst/>
                          <a:latin typeface="Times New Roman" pitchFamily="18" charset="0"/>
                          <a:ea typeface="Verdana" pitchFamily="34" charset="0"/>
                          <a:cs typeface="Times New Roman" pitchFamily="18" charset="0"/>
                        </a:rPr>
                        <a:t>50</a:t>
                      </a: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baseline="0" dirty="0" smtClean="0">
                          <a:effectLst/>
                          <a:latin typeface="Times New Roman" pitchFamily="18" charset="0"/>
                          <a:ea typeface="Verdana" pitchFamily="34" charset="0"/>
                          <a:cs typeface="Times New Roman" pitchFamily="18" charset="0"/>
                        </a:rPr>
                        <a:t>Not Null</a:t>
                      </a:r>
                      <a:endParaRPr lang="en-IN" sz="1400" dirty="0" smtClean="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Stock description.</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630009">
                <a:tc>
                  <a:txBody>
                    <a:bodyPr/>
                    <a:lstStyle/>
                    <a:p>
                      <a:pPr marL="0" marR="0" algn="ctr" eaLnBrk="0" fontAlgn="base" hangingPunct="0">
                        <a:spcBef>
                          <a:spcPts val="575"/>
                        </a:spcBef>
                        <a:spcAft>
                          <a:spcPts val="0"/>
                        </a:spcAft>
                      </a:pPr>
                      <a:r>
                        <a:rPr lang="en-US" sz="1400" kern="1200" dirty="0">
                          <a:solidFill>
                            <a:srgbClr val="000000"/>
                          </a:solidFill>
                          <a:effectLst/>
                          <a:latin typeface="Times New Roman" pitchFamily="18" charset="0"/>
                          <a:ea typeface="Verdana" pitchFamily="34" charset="0"/>
                          <a:cs typeface="Times New Roman" pitchFamily="18" charset="0"/>
                        </a:rPr>
                        <a:t>4</a:t>
                      </a:r>
                      <a:r>
                        <a:rPr lang="en-US" sz="1400" kern="1200" dirty="0" smtClean="0">
                          <a:solidFill>
                            <a:srgbClr val="000000"/>
                          </a:solidFill>
                          <a:effectLst/>
                          <a:latin typeface="Times New Roman" pitchFamily="18" charset="0"/>
                          <a:ea typeface="Verdana" pitchFamily="34" charset="0"/>
                          <a:cs typeface="Times New Roman" pitchFamily="18" charset="0"/>
                        </a:rPr>
                        <a: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Sdate</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Date</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kern="1200" dirty="0" smtClean="0">
                          <a:solidFill>
                            <a:srgbClr val="000000"/>
                          </a:solidFill>
                          <a:effectLst/>
                          <a:latin typeface="Times New Roman" pitchFamily="18" charset="0"/>
                          <a:ea typeface="Verdana"/>
                          <a:cs typeface="Times New Roman" pitchFamily="18" charset="0"/>
                        </a:rPr>
                        <a:t>Not Null</a:t>
                      </a:r>
                      <a:endParaRPr lang="en-IN" sz="1400" dirty="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 field stores</a:t>
                      </a:r>
                      <a:r>
                        <a:rPr lang="en-US" sz="1400" baseline="0" dirty="0" smtClean="0">
                          <a:effectLst/>
                          <a:latin typeface="Times New Roman" pitchFamily="18" charset="0"/>
                          <a:ea typeface="Verdana" pitchFamily="34" charset="0"/>
                          <a:cs typeface="Times New Roman" pitchFamily="18" charset="0"/>
                        </a:rPr>
                        <a:t> when the entry done of stock.</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Stock</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3205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366150037"/>
              </p:ext>
            </p:extLst>
          </p:nvPr>
        </p:nvGraphicFramePr>
        <p:xfrm>
          <a:off x="548454" y="969260"/>
          <a:ext cx="8128002" cy="731548"/>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523837">
                <a:tc>
                  <a:txBody>
                    <a:bodyPr/>
                    <a:lstStyle/>
                    <a:p>
                      <a:pPr marL="0" marR="0" algn="ctr" eaLnBrk="0" fontAlgn="base" hangingPunct="0">
                        <a:spcBef>
                          <a:spcPts val="575"/>
                        </a:spcBef>
                        <a:spcAft>
                          <a:spcPts val="0"/>
                        </a:spcAft>
                      </a:pPr>
                      <a:r>
                        <a:rPr lang="en-US" sz="1400" b="0" dirty="0" smtClean="0">
                          <a:effectLst/>
                          <a:latin typeface="Times New Roman" pitchFamily="18" charset="0"/>
                          <a:ea typeface="Verdana" pitchFamily="34" charset="0"/>
                          <a:cs typeface="Times New Roman" pitchFamily="18" charset="0"/>
                        </a:rPr>
                        <a:t>6.</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b="0" dirty="0" smtClean="0">
                          <a:effectLst/>
                          <a:latin typeface="Times New Roman" pitchFamily="18" charset="0"/>
                          <a:ea typeface="Verdana" pitchFamily="34" charset="0"/>
                          <a:cs typeface="Times New Roman" pitchFamily="18" charset="0"/>
                        </a:rPr>
                        <a:t>InOutward</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b="0" dirty="0" smtClean="0">
                          <a:effectLst/>
                          <a:latin typeface="Times New Roman" pitchFamily="18" charset="0"/>
                          <a:ea typeface="Verdana" pitchFamily="34" charset="0"/>
                          <a:cs typeface="Times New Roman" pitchFamily="18" charset="0"/>
                        </a:rPr>
                        <a:t>Int</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b="0" dirty="0" smtClean="0">
                          <a:effectLst/>
                          <a:latin typeface="Times New Roman" pitchFamily="18" charset="0"/>
                          <a:ea typeface="Verdana" pitchFamily="34" charset="0"/>
                          <a:cs typeface="Times New Roman" pitchFamily="18" charset="0"/>
                        </a:rPr>
                        <a:t>-</a:t>
                      </a:r>
                      <a:endParaRPr lang="en-IN"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b="0" kern="1200" dirty="0" smtClean="0">
                          <a:solidFill>
                            <a:srgbClr val="000000"/>
                          </a:solidFill>
                          <a:effectLst/>
                          <a:latin typeface="Times New Roman" pitchFamily="18" charset="0"/>
                          <a:ea typeface="Verdana"/>
                          <a:cs typeface="Times New Roman" pitchFamily="18" charset="0"/>
                        </a:rPr>
                        <a:t>Not Null</a:t>
                      </a:r>
                      <a:endParaRPr lang="en-IN" sz="1400" b="0" dirty="0" smtClean="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kumimoji="0" lang="en-US" sz="1400" b="0" i="0" u="none" strike="noStrike" cap="none" normalizeH="0" baseline="0" dirty="0" smtClean="0">
                          <a:ln>
                            <a:noFill/>
                          </a:ln>
                          <a:solidFill>
                            <a:schemeClr val="tx1"/>
                          </a:solidFill>
                          <a:effectLst/>
                          <a:latin typeface="Times New Roman" pitchFamily="18" charset="0"/>
                          <a:cs typeface="Times New Roman" pitchFamily="18" charset="0"/>
                        </a:rPr>
                        <a:t>To store Stock In or Out (1 as a In and 2 as a Out)</a:t>
                      </a:r>
                    </a:p>
                  </a:txBody>
                  <a:tcPr marT="45734" marB="45734">
                    <a:solidFill>
                      <a:schemeClr val="bg1">
                        <a:lumMod val="95000"/>
                      </a:schemeClr>
                    </a:solidFill>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023392150"/>
              </p:ext>
            </p:extLst>
          </p:nvPr>
        </p:nvGraphicFramePr>
        <p:xfrm>
          <a:off x="539552" y="287470"/>
          <a:ext cx="8128002" cy="731548"/>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630009">
                <a:tc>
                  <a:txBody>
                    <a:bodyPr/>
                    <a:lstStyle/>
                    <a:p>
                      <a:pPr marL="0" marR="0" algn="ctr" eaLnBrk="0" fontAlgn="base" hangingPunct="0">
                        <a:spcBef>
                          <a:spcPts val="575"/>
                        </a:spcBef>
                        <a:spcAft>
                          <a:spcPts val="0"/>
                        </a:spcAft>
                      </a:pPr>
                      <a:r>
                        <a:rPr lang="en-US" sz="1400" b="0" dirty="0" smtClean="0">
                          <a:effectLst/>
                          <a:latin typeface="Times New Roman" pitchFamily="18" charset="0"/>
                          <a:ea typeface="Verdana" pitchFamily="34" charset="0"/>
                          <a:cs typeface="Times New Roman" pitchFamily="18" charset="0"/>
                        </a:rPr>
                        <a:t>5.</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b="0" dirty="0" smtClean="0">
                          <a:effectLst/>
                          <a:latin typeface="Times New Roman" pitchFamily="18" charset="0"/>
                          <a:ea typeface="Verdana" pitchFamily="34" charset="0"/>
                          <a:cs typeface="Times New Roman" pitchFamily="18" charset="0"/>
                        </a:rPr>
                        <a:t>Squantity</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b="0" dirty="0" smtClean="0">
                          <a:effectLst/>
                          <a:latin typeface="Times New Roman" pitchFamily="18" charset="0"/>
                          <a:ea typeface="Verdana" pitchFamily="34" charset="0"/>
                          <a:cs typeface="Times New Roman" pitchFamily="18" charset="0"/>
                        </a:rPr>
                        <a:t>Int</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b="0" dirty="0" smtClean="0">
                          <a:effectLst/>
                          <a:latin typeface="Times New Roman" pitchFamily="18" charset="0"/>
                          <a:ea typeface="Verdana" pitchFamily="34" charset="0"/>
                          <a:cs typeface="Times New Roman" pitchFamily="18" charset="0"/>
                        </a:rPr>
                        <a:t>-</a:t>
                      </a:r>
                      <a:endParaRPr lang="en-IN"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b="0" kern="1200" dirty="0" smtClean="0">
                          <a:solidFill>
                            <a:srgbClr val="000000"/>
                          </a:solidFill>
                          <a:effectLst/>
                          <a:latin typeface="Times New Roman" pitchFamily="18" charset="0"/>
                          <a:ea typeface="Verdana"/>
                          <a:cs typeface="Times New Roman" pitchFamily="18" charset="0"/>
                        </a:rPr>
                        <a:t>Not Null</a:t>
                      </a:r>
                      <a:endParaRPr lang="en-IN" sz="1400" b="0" dirty="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b="0" dirty="0" smtClean="0">
                          <a:effectLst/>
                          <a:latin typeface="Times New Roman" pitchFamily="18" charset="0"/>
                          <a:ea typeface="Verdana" pitchFamily="34" charset="0"/>
                          <a:cs typeface="Times New Roman" pitchFamily="18" charset="0"/>
                        </a:rPr>
                        <a:t>This</a:t>
                      </a:r>
                      <a:r>
                        <a:rPr lang="en-US" sz="1400" b="0" baseline="0" dirty="0" smtClean="0">
                          <a:effectLst/>
                          <a:latin typeface="Times New Roman" pitchFamily="18" charset="0"/>
                          <a:ea typeface="Verdana" pitchFamily="34" charset="0"/>
                          <a:cs typeface="Times New Roman" pitchFamily="18" charset="0"/>
                        </a:rPr>
                        <a:t> field stores the quantity of  Stock.</a:t>
                      </a:r>
                      <a:endParaRPr lang="en-US" sz="1400" b="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bl>
          </a:graphicData>
        </a:graphic>
      </p:graphicFrame>
    </p:spTree>
    <p:extLst>
      <p:ext uri="{BB962C8B-B14F-4D97-AF65-F5344CB8AC3E}">
        <p14:creationId xmlns:p14="http://schemas.microsoft.com/office/powerpoint/2010/main" val="3094072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a:xfrm>
            <a:off x="8839200" y="6553201"/>
            <a:ext cx="304800" cy="304799"/>
          </a:xfrm>
        </p:spPr>
        <p:txBody>
          <a:bodyPr>
            <a:normAutofit lnSpcReduction="10000"/>
          </a:bodyPr>
          <a:lstStyle/>
          <a:p>
            <a:fld id="{1A4A4A18-42DA-4322-931B-5082B6BBFA6D}" type="slidenum">
              <a:rPr lang="en-US" sz="1400" b="1" smtClean="0">
                <a:solidFill>
                  <a:schemeClr val="tx1"/>
                </a:solidFill>
                <a:latin typeface="+mj-lt"/>
              </a:rPr>
              <a:pPr/>
              <a:t>3</a:t>
            </a:fld>
            <a:endParaRPr lang="en-US" sz="1400" b="1" dirty="0">
              <a:solidFill>
                <a:schemeClr val="tx1"/>
              </a:solidFill>
              <a:latin typeface="+mj-lt"/>
            </a:endParaRPr>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4967" y="49560"/>
            <a:ext cx="16335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p:cNvGraphicFramePr>
            <a:graphicFrameLocks noGrp="1"/>
          </p:cNvGraphicFramePr>
          <p:nvPr>
            <p:extLst>
              <p:ext uri="{D42A27DB-BD31-4B8C-83A1-F6EECF244321}">
                <p14:modId xmlns:p14="http://schemas.microsoft.com/office/powerpoint/2010/main" val="3342044877"/>
              </p:ext>
            </p:extLst>
          </p:nvPr>
        </p:nvGraphicFramePr>
        <p:xfrm>
          <a:off x="76200" y="1527598"/>
          <a:ext cx="8991600" cy="5357658"/>
        </p:xfrm>
        <a:graphic>
          <a:graphicData uri="http://schemas.openxmlformats.org/drawingml/2006/table">
            <a:tbl>
              <a:tblPr firstRow="1" bandRow="1">
                <a:tableStyleId>{8A107856-5554-42FB-B03E-39F5DBC370BA}</a:tableStyleId>
              </a:tblPr>
              <a:tblGrid>
                <a:gridCol w="2762098"/>
                <a:gridCol w="6229502"/>
              </a:tblGrid>
              <a:tr h="549694">
                <a:tc>
                  <a:txBody>
                    <a:bodyPr/>
                    <a:lstStyle/>
                    <a:p>
                      <a:pPr marL="0" marR="0">
                        <a:lnSpc>
                          <a:spcPct val="115000"/>
                        </a:lnSpc>
                        <a:spcBef>
                          <a:spcPts val="0"/>
                        </a:spcBef>
                        <a:spcAft>
                          <a:spcPts val="0"/>
                        </a:spcAft>
                      </a:pPr>
                      <a:r>
                        <a:rPr lang="en-US" sz="1600" b="1" dirty="0" smtClean="0">
                          <a:latin typeface="Times New Roman" pitchFamily="18" charset="0"/>
                          <a:ea typeface="Calibri"/>
                          <a:cs typeface="Times New Roman" pitchFamily="18" charset="0"/>
                        </a:rPr>
                        <a:t>Company Name</a:t>
                      </a:r>
                      <a:endParaRPr lang="en-US" sz="1600" dirty="0">
                        <a:latin typeface="Times New Roman" pitchFamily="18" charset="0"/>
                        <a:ea typeface="Calibri"/>
                        <a:cs typeface="Times New Roman" pitchFamily="18" charset="0"/>
                      </a:endParaRPr>
                    </a:p>
                  </a:txBody>
                  <a:tcPr>
                    <a:noFill/>
                  </a:tcPr>
                </a:tc>
                <a:tc>
                  <a:txBody>
                    <a:bodyPr/>
                    <a:lstStyle/>
                    <a:p>
                      <a:pPr marL="0" marR="0">
                        <a:lnSpc>
                          <a:spcPct val="115000"/>
                        </a:lnSpc>
                        <a:spcBef>
                          <a:spcPts val="0"/>
                        </a:spcBef>
                        <a:spcAft>
                          <a:spcPts val="0"/>
                        </a:spcAft>
                      </a:pPr>
                      <a:r>
                        <a:rPr lang="en-US" sz="1600" b="0" kern="1200" dirty="0" smtClean="0">
                          <a:solidFill>
                            <a:schemeClr val="dk1"/>
                          </a:solidFill>
                          <a:latin typeface="Times New Roman" pitchFamily="18" charset="0"/>
                          <a:ea typeface="+mn-ea"/>
                          <a:cs typeface="Times New Roman" pitchFamily="18" charset="0"/>
                        </a:rPr>
                        <a:t>Aspiration Software Solution &amp; Consultancy</a:t>
                      </a:r>
                      <a:endParaRPr lang="en-US" sz="1600" b="0" kern="1200" dirty="0">
                        <a:solidFill>
                          <a:schemeClr val="dk1"/>
                        </a:solidFill>
                        <a:latin typeface="Times New Roman" pitchFamily="18" charset="0"/>
                        <a:ea typeface="+mn-ea"/>
                        <a:cs typeface="Times New Roman" pitchFamily="18" charset="0"/>
                      </a:endParaRPr>
                    </a:p>
                  </a:txBody>
                  <a:tcPr>
                    <a:noFill/>
                  </a:tcPr>
                </a:tc>
              </a:tr>
              <a:tr h="1341120">
                <a:tc>
                  <a:txBody>
                    <a:bodyPr/>
                    <a:lstStyle/>
                    <a:p>
                      <a:pPr marL="0" marR="0">
                        <a:lnSpc>
                          <a:spcPct val="115000"/>
                        </a:lnSpc>
                        <a:spcBef>
                          <a:spcPts val="0"/>
                        </a:spcBef>
                        <a:spcAft>
                          <a:spcPts val="0"/>
                        </a:spcAft>
                      </a:pPr>
                      <a:r>
                        <a:rPr lang="en-US" sz="1600" b="1" dirty="0" smtClean="0">
                          <a:latin typeface="Times New Roman" pitchFamily="18" charset="0"/>
                          <a:ea typeface="Calibri"/>
                          <a:cs typeface="Times New Roman" pitchFamily="18" charset="0"/>
                        </a:rPr>
                        <a:t>About</a:t>
                      </a:r>
                      <a:endParaRPr lang="en-US" sz="1600" dirty="0">
                        <a:latin typeface="Times New Roman" pitchFamily="18" charset="0"/>
                        <a:ea typeface="Calibri"/>
                        <a:cs typeface="Times New Roman" pitchFamily="18" charset="0"/>
                      </a:endParaRPr>
                    </a:p>
                  </a:txBody>
                  <a:tcPr anchor="ctr">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Aspiration is an IT solution provider company based in India and United States with its eminent and potent team. We are Providing our clients with the security and operational development framework they require.</a:t>
                      </a:r>
                    </a:p>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As an aspiration software consultant, our vision is to be recognized and respected company as one of the technology updated company by our quality of work.</a:t>
                      </a:r>
                      <a:endParaRPr lang="en-US" sz="1600" kern="1200" dirty="0">
                        <a:solidFill>
                          <a:schemeClr val="dk1"/>
                        </a:solidFill>
                        <a:latin typeface="Times New Roman" pitchFamily="18" charset="0"/>
                        <a:ea typeface="+mn-ea"/>
                        <a:cs typeface="Times New Roman" pitchFamily="18" charset="0"/>
                      </a:endParaRPr>
                    </a:p>
                  </a:txBody>
                  <a:tcPr>
                    <a:noFill/>
                  </a:tcPr>
                </a:tc>
              </a:tr>
              <a:tr h="335280">
                <a:tc>
                  <a:txBody>
                    <a:bodyPr/>
                    <a:lstStyle/>
                    <a:p>
                      <a:pPr marL="0" marR="0">
                        <a:lnSpc>
                          <a:spcPct val="115000"/>
                        </a:lnSpc>
                        <a:spcBef>
                          <a:spcPts val="0"/>
                        </a:spcBef>
                        <a:spcAft>
                          <a:spcPts val="0"/>
                        </a:spcAft>
                      </a:pPr>
                      <a:r>
                        <a:rPr lang="en-US" sz="1600" b="1" dirty="0" smtClean="0">
                          <a:latin typeface="Times New Roman" pitchFamily="18" charset="0"/>
                          <a:ea typeface="Calibri"/>
                          <a:cs typeface="Times New Roman" pitchFamily="18" charset="0"/>
                        </a:rPr>
                        <a:t>Address</a:t>
                      </a:r>
                      <a:endParaRPr lang="en-US" sz="1600" dirty="0">
                        <a:latin typeface="Times New Roman" pitchFamily="18" charset="0"/>
                        <a:ea typeface="Calibri"/>
                        <a:cs typeface="Times New Roman" pitchFamily="18" charset="0"/>
                      </a:endParaRPr>
                    </a:p>
                  </a:txBody>
                  <a:tcPr>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3 Raju Complex, </a:t>
                      </a:r>
                    </a:p>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Opp. Janta Ice-Cream, </a:t>
                      </a:r>
                    </a:p>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Gurukul Road,</a:t>
                      </a:r>
                    </a:p>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Ahmedabad- 380052</a:t>
                      </a:r>
                      <a:endParaRPr lang="en-US" sz="1600" kern="1200" dirty="0">
                        <a:solidFill>
                          <a:schemeClr val="dk1"/>
                        </a:solidFill>
                        <a:latin typeface="Times New Roman" pitchFamily="18" charset="0"/>
                        <a:ea typeface="+mn-ea"/>
                        <a:cs typeface="Times New Roman" pitchFamily="18" charset="0"/>
                      </a:endParaRPr>
                    </a:p>
                  </a:txBody>
                  <a:tcPr>
                    <a:noFill/>
                  </a:tcPr>
                </a:tc>
              </a:tr>
              <a:tr h="335280">
                <a:tc>
                  <a:txBody>
                    <a:bodyPr/>
                    <a:lstStyle/>
                    <a:p>
                      <a:pPr marL="0" marR="0">
                        <a:lnSpc>
                          <a:spcPct val="115000"/>
                        </a:lnSpc>
                        <a:spcBef>
                          <a:spcPts val="0"/>
                        </a:spcBef>
                        <a:spcAft>
                          <a:spcPts val="0"/>
                        </a:spcAft>
                      </a:pPr>
                      <a:r>
                        <a:rPr lang="en-US" sz="1600" b="1" dirty="0" smtClean="0">
                          <a:latin typeface="Times New Roman" pitchFamily="18" charset="0"/>
                          <a:ea typeface="Calibri"/>
                          <a:cs typeface="Times New Roman" pitchFamily="18" charset="0"/>
                        </a:rPr>
                        <a:t>Establish In</a:t>
                      </a:r>
                      <a:endParaRPr lang="en-US" sz="1600" dirty="0">
                        <a:latin typeface="Times New Roman" pitchFamily="18" charset="0"/>
                        <a:ea typeface="Calibri"/>
                        <a:cs typeface="Times New Roman" pitchFamily="18" charset="0"/>
                      </a:endParaRPr>
                    </a:p>
                  </a:txBody>
                  <a:tcPr anchor="ctr">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3/5/2010</a:t>
                      </a:r>
                      <a:endParaRPr lang="en-US" sz="1600" kern="1200" dirty="0">
                        <a:solidFill>
                          <a:schemeClr val="dk1"/>
                        </a:solidFill>
                        <a:latin typeface="Times New Roman" pitchFamily="18" charset="0"/>
                        <a:ea typeface="+mn-ea"/>
                        <a:cs typeface="Times New Roman" pitchFamily="18" charset="0"/>
                      </a:endParaRPr>
                    </a:p>
                  </a:txBody>
                  <a:tcPr>
                    <a:noFill/>
                  </a:tcPr>
                </a:tc>
              </a:tr>
              <a:tr h="335280">
                <a:tc>
                  <a:txBody>
                    <a:bodyPr/>
                    <a:lstStyle/>
                    <a:p>
                      <a:pPr marL="0" marR="0">
                        <a:lnSpc>
                          <a:spcPct val="115000"/>
                        </a:lnSpc>
                        <a:spcBef>
                          <a:spcPts val="0"/>
                        </a:spcBef>
                        <a:spcAft>
                          <a:spcPts val="0"/>
                        </a:spcAft>
                      </a:pPr>
                      <a:r>
                        <a:rPr lang="en-US" sz="1600" b="1" dirty="0" smtClean="0">
                          <a:latin typeface="Times New Roman" pitchFamily="18" charset="0"/>
                          <a:ea typeface="Calibri"/>
                          <a:cs typeface="Times New Roman" pitchFamily="18" charset="0"/>
                        </a:rPr>
                        <a:t>Man Power</a:t>
                      </a:r>
                      <a:endParaRPr lang="en-US" sz="1600" dirty="0">
                        <a:latin typeface="Times New Roman" pitchFamily="18" charset="0"/>
                        <a:ea typeface="Calibri"/>
                        <a:cs typeface="Times New Roman" pitchFamily="18" charset="0"/>
                      </a:endParaRPr>
                    </a:p>
                  </a:txBody>
                  <a:tcPr>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15 Employees</a:t>
                      </a:r>
                      <a:endParaRPr lang="en-US" sz="1600" kern="1200" dirty="0">
                        <a:solidFill>
                          <a:schemeClr val="dk1"/>
                        </a:solidFill>
                        <a:latin typeface="Times New Roman" pitchFamily="18" charset="0"/>
                        <a:ea typeface="+mn-ea"/>
                        <a:cs typeface="Times New Roman" pitchFamily="18" charset="0"/>
                      </a:endParaRPr>
                    </a:p>
                  </a:txBody>
                  <a:tcPr>
                    <a:noFill/>
                  </a:tcPr>
                </a:tc>
              </a:tr>
              <a:tr h="335280">
                <a:tc>
                  <a:txBody>
                    <a:bodyPr/>
                    <a:lstStyle/>
                    <a:p>
                      <a:pPr marL="0" marR="0">
                        <a:lnSpc>
                          <a:spcPct val="115000"/>
                        </a:lnSpc>
                        <a:spcBef>
                          <a:spcPts val="0"/>
                        </a:spcBef>
                        <a:spcAft>
                          <a:spcPts val="0"/>
                        </a:spcAft>
                      </a:pPr>
                      <a:r>
                        <a:rPr lang="en-US" sz="1600" b="1" dirty="0">
                          <a:latin typeface="Times New Roman" pitchFamily="18" charset="0"/>
                          <a:ea typeface="Calibri"/>
                          <a:cs typeface="Times New Roman" pitchFamily="18" charset="0"/>
                        </a:rPr>
                        <a:t>Email Address</a:t>
                      </a:r>
                      <a:endParaRPr lang="en-US" sz="1600" dirty="0">
                        <a:latin typeface="Times New Roman" pitchFamily="18" charset="0"/>
                        <a:ea typeface="Calibri"/>
                        <a:cs typeface="Times New Roman" pitchFamily="18" charset="0"/>
                      </a:endParaRPr>
                    </a:p>
                  </a:txBody>
                  <a:tcPr marL="66258" marR="66258" marT="0" marB="0">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hlinkClick r:id="rId3"/>
                        </a:rPr>
                        <a:t>shyam@aspirationsoftechs.com</a:t>
                      </a:r>
                      <a:endParaRPr lang="en-US" sz="1600" kern="1200" dirty="0">
                        <a:solidFill>
                          <a:schemeClr val="dk1"/>
                        </a:solidFill>
                        <a:latin typeface="Times New Roman" pitchFamily="18" charset="0"/>
                        <a:ea typeface="+mn-ea"/>
                        <a:cs typeface="Times New Roman" pitchFamily="18" charset="0"/>
                      </a:endParaRPr>
                    </a:p>
                  </a:txBody>
                  <a:tcPr marL="66258" marR="66258" marT="0" marB="0">
                    <a:noFill/>
                  </a:tcPr>
                </a:tc>
              </a:tr>
              <a:tr h="335280">
                <a:tc>
                  <a:txBody>
                    <a:bodyPr/>
                    <a:lstStyle/>
                    <a:p>
                      <a:pPr marL="0" marR="0">
                        <a:lnSpc>
                          <a:spcPct val="115000"/>
                        </a:lnSpc>
                        <a:spcBef>
                          <a:spcPts val="0"/>
                        </a:spcBef>
                        <a:spcAft>
                          <a:spcPts val="0"/>
                        </a:spcAft>
                      </a:pPr>
                      <a:r>
                        <a:rPr lang="en-US" sz="1600" b="1" dirty="0">
                          <a:latin typeface="Times New Roman" pitchFamily="18" charset="0"/>
                          <a:ea typeface="Calibri"/>
                          <a:cs typeface="Times New Roman" pitchFamily="18" charset="0"/>
                        </a:rPr>
                        <a:t>Contact No.</a:t>
                      </a:r>
                      <a:endParaRPr lang="en-US" sz="1600" dirty="0">
                        <a:latin typeface="Times New Roman" pitchFamily="18" charset="0"/>
                        <a:ea typeface="Calibri"/>
                        <a:cs typeface="Times New Roman" pitchFamily="18" charset="0"/>
                      </a:endParaRPr>
                    </a:p>
                  </a:txBody>
                  <a:tcPr marL="66258" marR="66258" marT="0" marB="0">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rPr>
                        <a:t>          +</a:t>
                      </a:r>
                      <a:r>
                        <a:rPr lang="en-US" sz="1600" kern="1200" dirty="0">
                          <a:solidFill>
                            <a:schemeClr val="dk1"/>
                          </a:solidFill>
                          <a:latin typeface="Times New Roman" pitchFamily="18" charset="0"/>
                          <a:ea typeface="+mn-ea"/>
                          <a:cs typeface="Times New Roman" pitchFamily="18" charset="0"/>
                        </a:rPr>
                        <a:t>91 </a:t>
                      </a:r>
                      <a:r>
                        <a:rPr lang="en-US" sz="1600" kern="1200" dirty="0" smtClean="0">
                          <a:solidFill>
                            <a:schemeClr val="dk1"/>
                          </a:solidFill>
                          <a:latin typeface="Times New Roman" pitchFamily="18" charset="0"/>
                          <a:ea typeface="+mn-ea"/>
                          <a:cs typeface="Times New Roman" pitchFamily="18" charset="0"/>
                        </a:rPr>
                        <a:t>7874391191</a:t>
                      </a:r>
                      <a:endParaRPr lang="en-US" sz="1600" kern="1200" dirty="0">
                        <a:solidFill>
                          <a:schemeClr val="dk1"/>
                        </a:solidFill>
                        <a:latin typeface="Times New Roman" pitchFamily="18" charset="0"/>
                        <a:ea typeface="+mn-ea"/>
                        <a:cs typeface="Times New Roman" pitchFamily="18" charset="0"/>
                      </a:endParaRPr>
                    </a:p>
                  </a:txBody>
                  <a:tcPr marL="66258" marR="66258" marT="0" marB="0">
                    <a:noFill/>
                  </a:tcPr>
                </a:tc>
              </a:tr>
              <a:tr h="406652">
                <a:tc>
                  <a:txBody>
                    <a:bodyPr/>
                    <a:lstStyle/>
                    <a:p>
                      <a:pPr marL="0" marR="0">
                        <a:lnSpc>
                          <a:spcPct val="115000"/>
                        </a:lnSpc>
                        <a:spcBef>
                          <a:spcPts val="0"/>
                        </a:spcBef>
                        <a:spcAft>
                          <a:spcPts val="0"/>
                        </a:spcAft>
                      </a:pPr>
                      <a:r>
                        <a:rPr lang="en-US" sz="1600" b="1" dirty="0">
                          <a:latin typeface="Times New Roman" pitchFamily="18" charset="0"/>
                          <a:ea typeface="Calibri"/>
                          <a:cs typeface="Times New Roman" pitchFamily="18" charset="0"/>
                        </a:rPr>
                        <a:t>Website</a:t>
                      </a:r>
                      <a:endParaRPr lang="en-US" sz="1600" dirty="0">
                        <a:latin typeface="Times New Roman" pitchFamily="18" charset="0"/>
                        <a:ea typeface="Calibri"/>
                        <a:cs typeface="Times New Roman" pitchFamily="18" charset="0"/>
                      </a:endParaRPr>
                    </a:p>
                  </a:txBody>
                  <a:tcPr marL="66258" marR="66258" marT="0" marB="0">
                    <a:noFill/>
                  </a:tcPr>
                </a:tc>
                <a:tc>
                  <a:txBody>
                    <a:bodyPr/>
                    <a:lstStyle/>
                    <a:p>
                      <a:pPr marL="0" marR="0">
                        <a:lnSpc>
                          <a:spcPct val="115000"/>
                        </a:lnSpc>
                        <a:spcBef>
                          <a:spcPts val="0"/>
                        </a:spcBef>
                        <a:spcAft>
                          <a:spcPts val="0"/>
                        </a:spcAft>
                      </a:pPr>
                      <a:r>
                        <a:rPr lang="en-US" sz="1600" kern="1200" dirty="0" smtClean="0">
                          <a:solidFill>
                            <a:schemeClr val="dk1"/>
                          </a:solidFill>
                          <a:latin typeface="Times New Roman" pitchFamily="18" charset="0"/>
                          <a:ea typeface="+mn-ea"/>
                          <a:cs typeface="Times New Roman" pitchFamily="18" charset="0"/>
                          <a:hlinkClick r:id="rId4"/>
                        </a:rPr>
                        <a:t>www.aspirationsoftechs.com</a:t>
                      </a:r>
                      <a:endParaRPr lang="en-US" sz="1600" kern="1200" dirty="0">
                        <a:solidFill>
                          <a:schemeClr val="dk1"/>
                        </a:solidFill>
                        <a:latin typeface="Times New Roman" pitchFamily="18" charset="0"/>
                        <a:ea typeface="+mn-ea"/>
                        <a:cs typeface="Times New Roman" pitchFamily="18" charset="0"/>
                      </a:endParaRPr>
                    </a:p>
                  </a:txBody>
                  <a:tcPr marL="66258" marR="66258" marT="0" marB="0">
                    <a:noFill/>
                  </a:tcPr>
                </a:tc>
              </a:tr>
            </a:tbl>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824" y="6165304"/>
            <a:ext cx="317994" cy="288032"/>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2653" y="4005064"/>
            <a:ext cx="1068947" cy="960382"/>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
        <p:nvSpPr>
          <p:cNvPr id="13" name="Title 1"/>
          <p:cNvSpPr>
            <a:spLocks noGrp="1"/>
          </p:cNvSpPr>
          <p:nvPr>
            <p:ph type="title"/>
          </p:nvPr>
        </p:nvSpPr>
        <p:spPr>
          <a:xfrm>
            <a:off x="-1" y="30088"/>
            <a:ext cx="9108505" cy="806624"/>
          </a:xfrm>
        </p:spPr>
        <p:txBody>
          <a:bodyPr>
            <a:noAutofit/>
          </a:bodyPr>
          <a:lstStyle/>
          <a:p>
            <a:pPr algn="ctr"/>
            <a:r>
              <a:rPr lang="en-US" sz="3600" b="1" u="sng" dirty="0">
                <a:solidFill>
                  <a:schemeClr val="accent2">
                    <a:lumMod val="75000"/>
                  </a:schemeClr>
                </a:solidFill>
                <a:latin typeface="Times New Roman" panose="02020603050405020304" pitchFamily="18" charset="0"/>
                <a:cs typeface="Times New Roman" panose="02020603050405020304" pitchFamily="18" charset="0"/>
              </a:rPr>
              <a:t>About the Organization</a:t>
            </a:r>
          </a:p>
        </p:txBody>
      </p:sp>
    </p:spTree>
    <p:extLst>
      <p:ext uri="{BB962C8B-B14F-4D97-AF65-F5344CB8AC3E}">
        <p14:creationId xmlns:p14="http://schemas.microsoft.com/office/powerpoint/2010/main" val="1834252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1785044685"/>
              </p:ext>
            </p:extLst>
          </p:nvPr>
        </p:nvGraphicFramePr>
        <p:xfrm>
          <a:off x="620462" y="1556792"/>
          <a:ext cx="8128000" cy="163068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sz="1400" b="1" dirty="0" smtClean="0">
                          <a:latin typeface="Times New Roman" pitchFamily="18" charset="0"/>
                          <a:cs typeface="Times New Roman" pitchFamily="18" charset="0"/>
                        </a:rPr>
                        <a:t>Vehicle</a:t>
                      </a:r>
                      <a:r>
                        <a:rPr lang="en-US" sz="1400" b="1" baseline="0" dirty="0" smtClean="0">
                          <a:latin typeface="Times New Roman" pitchFamily="18" charset="0"/>
                          <a:cs typeface="Times New Roman" pitchFamily="18" charset="0"/>
                        </a:rPr>
                        <a:t>Number</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Vnumberid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06095">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Userid (Table:-</a:t>
                      </a:r>
                      <a:r>
                        <a:rPr lang="en-IN" sz="1400" baseline="0" dirty="0" smtClean="0">
                          <a:solidFill>
                            <a:srgbClr val="00B0F0"/>
                          </a:solidFill>
                          <a:latin typeface="Times New Roman" panose="02020603050405020304" pitchFamily="18" charset="0"/>
                          <a:cs typeface="Times New Roman" panose="02020603050405020304" pitchFamily="18" charset="0"/>
                        </a:rPr>
                        <a:t> User</a:t>
                      </a:r>
                      <a:r>
                        <a:rPr lang="en-IN" sz="1400" dirty="0" smtClean="0">
                          <a:solidFill>
                            <a:srgbClr val="00B0F0"/>
                          </a:solidFill>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Vid  </a:t>
                      </a:r>
                      <a:r>
                        <a:rPr lang="en-IN" sz="1400" baseline="0" dirty="0" smtClean="0">
                          <a:solidFill>
                            <a:srgbClr val="00B0F0"/>
                          </a:solidFill>
                          <a:latin typeface="Times New Roman" panose="02020603050405020304" pitchFamily="18" charset="0"/>
                          <a:cs typeface="Times New Roman" panose="02020603050405020304" pitchFamily="18" charset="0"/>
                        </a:rPr>
                        <a:t>  (Table:- Vehicle)</a:t>
                      </a:r>
                      <a:endParaRPr lang="en-IN" sz="1400" dirty="0" smtClean="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user wise vehicle details.</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68449095"/>
              </p:ext>
            </p:extLst>
          </p:nvPr>
        </p:nvGraphicFramePr>
        <p:xfrm>
          <a:off x="620462" y="3356992"/>
          <a:ext cx="8128002" cy="3097099"/>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1.</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Vnumberid</a:t>
                      </a: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solidFill>
                            <a:srgbClr val="00B050"/>
                          </a:solidFill>
                          <a:effectLst/>
                          <a:latin typeface="Times New Roman" pitchFamily="18" charset="0"/>
                          <a:ea typeface="Verdana" pitchFamily="34" charset="0"/>
                          <a:cs typeface="Times New Roman" pitchFamily="18" charset="0"/>
                        </a:rPr>
                        <a:t>Primary</a:t>
                      </a:r>
                      <a:r>
                        <a:rPr lang="en-IN" sz="1400" baseline="0" dirty="0" smtClean="0">
                          <a:solidFill>
                            <a:srgbClr val="00B050"/>
                          </a:solidFill>
                          <a:effectLst/>
                          <a:latin typeface="Times New Roman" pitchFamily="18" charset="0"/>
                          <a:ea typeface="Verdana" pitchFamily="34" charset="0"/>
                          <a:cs typeface="Times New Roman" pitchFamily="18" charset="0"/>
                        </a:rPr>
                        <a:t> Key</a:t>
                      </a:r>
                      <a:endParaRPr lang="en-IN" sz="1400" dirty="0" smtClean="0">
                        <a:solidFill>
                          <a:srgbClr val="00B05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baseline="0" dirty="0" smtClean="0">
                          <a:effectLst/>
                          <a:latin typeface="Times New Roman" pitchFamily="18" charset="0"/>
                          <a:ea typeface="Verdana" pitchFamily="34" charset="0"/>
                          <a:cs typeface="Times New Roman" pitchFamily="18" charset="0"/>
                        </a:rPr>
                        <a:t>Defines the unique vehicle number Id.</a:t>
                      </a:r>
                    </a:p>
                  </a:txBody>
                  <a:tcPr marT="45734" marB="45734">
                    <a:solidFill>
                      <a:schemeClr val="bg1">
                        <a:lumMod val="95000"/>
                      </a:schemeClr>
                    </a:solidFill>
                  </a:tcPr>
                </a:tc>
              </a:tr>
              <a:tr h="523837">
                <a:tc>
                  <a:txBody>
                    <a:bodyPr/>
                    <a:lstStyle/>
                    <a:p>
                      <a:pPr marL="0" marR="0" algn="ctr" eaLnBrk="0" fontAlgn="base" hangingPunct="0">
                        <a:spcBef>
                          <a:spcPts val="575"/>
                        </a:spcBef>
                        <a:spcAft>
                          <a:spcPts val="0"/>
                        </a:spcAft>
                      </a:pPr>
                      <a:r>
                        <a:rPr lang="en-US" sz="1400" kern="1200" dirty="0" smtClean="0">
                          <a:solidFill>
                            <a:srgbClr val="000000"/>
                          </a:solidFill>
                          <a:effectLst/>
                          <a:latin typeface="Times New Roman" pitchFamily="18" charset="0"/>
                          <a:ea typeface="Verdana" pitchFamily="34" charset="0"/>
                          <a:cs typeface="Times New Roman" pitchFamily="18" charset="0"/>
                        </a:rPr>
                        <a:t>2.</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Userid</a:t>
                      </a: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kern="1200" dirty="0" smtClean="0">
                          <a:solidFill>
                            <a:srgbClr val="FF0000"/>
                          </a:solidFill>
                          <a:effectLst/>
                          <a:latin typeface="Times New Roman" pitchFamily="18" charset="0"/>
                          <a:ea typeface="Verdana" pitchFamily="34" charset="0"/>
                          <a:cs typeface="Times New Roman" pitchFamily="18" charset="0"/>
                        </a:rPr>
                        <a:t>Foreign</a:t>
                      </a:r>
                      <a:r>
                        <a:rPr lang="en-US" sz="1400" kern="1200" baseline="0" dirty="0" smtClean="0">
                          <a:solidFill>
                            <a:srgbClr val="FF0000"/>
                          </a:solidFill>
                          <a:effectLst/>
                          <a:latin typeface="Times New Roman" pitchFamily="18" charset="0"/>
                          <a:ea typeface="Verdana" pitchFamily="34" charset="0"/>
                          <a:cs typeface="Times New Roman" pitchFamily="18" charset="0"/>
                        </a:rPr>
                        <a:t> Key</a:t>
                      </a:r>
                      <a:endParaRPr lang="en-US" sz="1400" dirty="0" smtClean="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User Id as foreign key from User table.</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370840">
                <a:tc>
                  <a:txBody>
                    <a:bodyPr/>
                    <a:lstStyle/>
                    <a:p>
                      <a:pPr marL="0" marR="0" algn="ctr" eaLnBrk="0" fontAlgn="base" hangingPunct="0">
                        <a:spcBef>
                          <a:spcPts val="575"/>
                        </a:spcBef>
                        <a:spcAft>
                          <a:spcPts val="0"/>
                        </a:spcAft>
                      </a:pPr>
                      <a:r>
                        <a:rPr lang="en-US" sz="1400" dirty="0" smtClean="0">
                          <a:effectLst/>
                          <a:latin typeface="Times New Roman" pitchFamily="18" charset="0"/>
                          <a:ea typeface="Verdana" pitchFamily="34" charset="0"/>
                          <a:cs typeface="Times New Roman" pitchFamily="18" charset="0"/>
                        </a:rPr>
                        <a:t>3.</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Vnumber</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Varchar</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dirty="0" smtClean="0">
                          <a:effectLst/>
                          <a:latin typeface="Times New Roman" pitchFamily="18" charset="0"/>
                          <a:ea typeface="Verdana" pitchFamily="34" charset="0"/>
                          <a:cs typeface="Times New Roman" pitchFamily="18" charset="0"/>
                        </a:rPr>
                        <a:t>10</a:t>
                      </a:r>
                    </a:p>
                  </a:txBody>
                  <a:tcPr marT="45734" marB="45734">
                    <a:solidFill>
                      <a:schemeClr val="bg1">
                        <a:lumMod val="95000"/>
                      </a:schemeClr>
                    </a:solidFill>
                  </a:tcPr>
                </a:tc>
                <a:tc>
                  <a:txBody>
                    <a:bodyPr/>
                    <a:lstStyle/>
                    <a:p>
                      <a:pPr marL="0" marR="0" indent="0" algn="ctr" defTabSz="914400" rtl="0" eaLnBrk="0" fontAlgn="base" latinLnBrk="0" hangingPunct="0">
                        <a:lnSpc>
                          <a:spcPct val="100000"/>
                        </a:lnSpc>
                        <a:spcBef>
                          <a:spcPts val="575"/>
                        </a:spcBef>
                        <a:spcAft>
                          <a:spcPts val="0"/>
                        </a:spcAft>
                        <a:buClrTx/>
                        <a:buSzTx/>
                        <a:buFontTx/>
                        <a:buNone/>
                        <a:tabLst/>
                        <a:defRPr/>
                      </a:pPr>
                      <a:r>
                        <a:rPr lang="en-IN" sz="1400" baseline="0" dirty="0" smtClean="0">
                          <a:effectLst/>
                          <a:latin typeface="Times New Roman" pitchFamily="18" charset="0"/>
                          <a:ea typeface="Verdana" pitchFamily="34" charset="0"/>
                          <a:cs typeface="Times New Roman" pitchFamily="18" charset="0"/>
                        </a:rPr>
                        <a:t>Not Null</a:t>
                      </a:r>
                      <a:endParaRPr lang="en-IN" sz="1400" dirty="0" smtClean="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Vehicle number.</a:t>
                      </a:r>
                      <a:r>
                        <a:rPr lang="en-US" sz="1400" dirty="0" smtClean="0">
                          <a:effectLst/>
                          <a:latin typeface="Times New Roman" pitchFamily="18" charset="0"/>
                          <a:ea typeface="Verdana" pitchFamily="34" charset="0"/>
                          <a:cs typeface="Times New Roman" pitchFamily="18" charset="0"/>
                        </a:rPr>
                        <a:t> </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r h="370840">
                <a:tc>
                  <a:txBody>
                    <a:bodyPr/>
                    <a:lstStyle/>
                    <a:p>
                      <a:pPr marL="0" marR="0" algn="ctr" eaLnBrk="0" fontAlgn="base" hangingPunct="0">
                        <a:spcBef>
                          <a:spcPts val="575"/>
                        </a:spcBef>
                        <a:spcAft>
                          <a:spcPts val="0"/>
                        </a:spcAft>
                      </a:pPr>
                      <a:r>
                        <a:rPr lang="en-US" sz="1400" kern="1200" dirty="0">
                          <a:solidFill>
                            <a:srgbClr val="000000"/>
                          </a:solidFill>
                          <a:effectLst/>
                          <a:latin typeface="Times New Roman" pitchFamily="18" charset="0"/>
                          <a:ea typeface="Verdana" pitchFamily="34" charset="0"/>
                          <a:cs typeface="Times New Roman" pitchFamily="18" charset="0"/>
                        </a:rPr>
                        <a:t>4</a:t>
                      </a:r>
                      <a:r>
                        <a:rPr lang="en-US" sz="1400" kern="1200" dirty="0" smtClean="0">
                          <a:solidFill>
                            <a:srgbClr val="000000"/>
                          </a:solidFill>
                          <a:effectLst/>
                          <a:latin typeface="Times New Roman" pitchFamily="18" charset="0"/>
                          <a:ea typeface="Verdana" pitchFamily="34" charset="0"/>
                          <a:cs typeface="Times New Roman" pitchFamily="18" charset="0"/>
                        </a:rPr>
                        <a: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Vid</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ctr">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Int</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IN" sz="1400" dirty="0" smtClean="0">
                          <a:effectLst/>
                          <a:latin typeface="Times New Roman" pitchFamily="18" charset="0"/>
                          <a:ea typeface="Verdana" pitchFamily="34" charset="0"/>
                          <a:cs typeface="Times New Roman" pitchFamily="18" charset="0"/>
                        </a:rPr>
                        <a:t>-</a:t>
                      </a:r>
                      <a:endParaRPr lang="en-IN"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algn="ctr" eaLnBrk="0" fontAlgn="base" hangingPunct="0">
                        <a:spcBef>
                          <a:spcPts val="575"/>
                        </a:spcBef>
                        <a:spcAft>
                          <a:spcPts val="0"/>
                        </a:spcAft>
                      </a:pPr>
                      <a:r>
                        <a:rPr lang="en-US" sz="1400" kern="1200" dirty="0" smtClean="0">
                          <a:solidFill>
                            <a:srgbClr val="FF0000"/>
                          </a:solidFill>
                          <a:effectLst/>
                          <a:latin typeface="Times New Roman" pitchFamily="18" charset="0"/>
                          <a:ea typeface="Verdana" pitchFamily="34" charset="0"/>
                          <a:cs typeface="Times New Roman" pitchFamily="18" charset="0"/>
                        </a:rPr>
                        <a:t>Foreign</a:t>
                      </a:r>
                      <a:r>
                        <a:rPr lang="en-US" sz="1400" kern="1200" baseline="0" dirty="0" smtClean="0">
                          <a:solidFill>
                            <a:srgbClr val="FF0000"/>
                          </a:solidFill>
                          <a:effectLst/>
                          <a:latin typeface="Times New Roman" pitchFamily="18" charset="0"/>
                          <a:ea typeface="Verdana" pitchFamily="34" charset="0"/>
                          <a:cs typeface="Times New Roman" pitchFamily="18" charset="0"/>
                        </a:rPr>
                        <a:t> Key</a:t>
                      </a:r>
                      <a:endParaRPr lang="en-IN" sz="1400" dirty="0">
                        <a:solidFill>
                          <a:srgbClr val="FF0000"/>
                        </a:solidFill>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c>
                  <a:txBody>
                    <a:bodyPr/>
                    <a:lstStyle/>
                    <a:p>
                      <a:pPr marL="0" marR="0" algn="l">
                        <a:lnSpc>
                          <a:spcPct val="150000"/>
                        </a:lnSpc>
                        <a:spcBef>
                          <a:spcPts val="0"/>
                        </a:spcBef>
                        <a:spcAft>
                          <a:spcPts val="0"/>
                        </a:spcAft>
                      </a:pPr>
                      <a:r>
                        <a:rPr lang="en-US" sz="1400" dirty="0" smtClean="0">
                          <a:effectLst/>
                          <a:latin typeface="Times New Roman" pitchFamily="18" charset="0"/>
                          <a:ea typeface="Verdana" pitchFamily="34" charset="0"/>
                          <a:cs typeface="Times New Roman" pitchFamily="18" charset="0"/>
                        </a:rPr>
                        <a:t>This</a:t>
                      </a:r>
                      <a:r>
                        <a:rPr lang="en-US" sz="1400" baseline="0" dirty="0" smtClean="0">
                          <a:effectLst/>
                          <a:latin typeface="Times New Roman" pitchFamily="18" charset="0"/>
                          <a:ea typeface="Verdana" pitchFamily="34" charset="0"/>
                          <a:cs typeface="Times New Roman" pitchFamily="18" charset="0"/>
                        </a:rPr>
                        <a:t> field stores Vehicle  Id as foreign key from Vehicle table.</a:t>
                      </a:r>
                      <a:endParaRPr lang="en-US" sz="1400" dirty="0">
                        <a:effectLst/>
                        <a:latin typeface="Times New Roman" pitchFamily="18" charset="0"/>
                        <a:ea typeface="Verdana" pitchFamily="34" charset="0"/>
                        <a:cs typeface="Times New Roman" pitchFamily="18" charset="0"/>
                      </a:endParaRPr>
                    </a:p>
                  </a:txBody>
                  <a:tcPr marT="45734" marB="45734">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VehicleNumber</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9387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716076462"/>
              </p:ext>
            </p:extLst>
          </p:nvPr>
        </p:nvGraphicFramePr>
        <p:xfrm>
          <a:off x="620462" y="1555827"/>
          <a:ext cx="8128000" cy="163068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Service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Sid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06095">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Vnumberid</a:t>
                      </a:r>
                      <a:r>
                        <a:rPr lang="en-IN" sz="1400" baseline="0" dirty="0" smtClean="0">
                          <a:solidFill>
                            <a:srgbClr val="00B0F0"/>
                          </a:solidFill>
                          <a:latin typeface="Times New Roman" panose="02020603050405020304" pitchFamily="18" charset="0"/>
                          <a:cs typeface="Times New Roman" panose="02020603050405020304" pitchFamily="18" charset="0"/>
                        </a:rPr>
                        <a:t> (Table:-VehicleNumber)</a:t>
                      </a:r>
                      <a:endParaRPr lang="en-IN" sz="1400" dirty="0" smtClean="0">
                        <a:solidFill>
                          <a:srgbClr val="00B0F0"/>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Userid (Table:-User)</a:t>
                      </a: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kumimoji="0" lang="en-IN" sz="1400" kern="1200" dirty="0" smtClean="0">
                          <a:solidFill>
                            <a:schemeClr val="dk1"/>
                          </a:solidFill>
                          <a:effectLst/>
                          <a:latin typeface="Times New Roman" pitchFamily="18" charset="0"/>
                          <a:ea typeface="+mn-ea"/>
                          <a:cs typeface="Times New Roman" pitchFamily="18" charset="0"/>
                        </a:rPr>
                        <a:t>This table stores Service detail.</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10034041"/>
              </p:ext>
            </p:extLst>
          </p:nvPr>
        </p:nvGraphicFramePr>
        <p:xfrm>
          <a:off x="611560" y="3279833"/>
          <a:ext cx="8128002" cy="3597214"/>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nSpc>
                          <a:spcPct val="115000"/>
                        </a:lnSpc>
                        <a:spcAft>
                          <a:spcPts val="1000"/>
                        </a:spcAft>
                      </a:pPr>
                      <a:r>
                        <a:rPr lang="en-IN" sz="1400">
                          <a:effectLst/>
                          <a:latin typeface="Times New Roman"/>
                          <a:ea typeface="Calibri"/>
                          <a:cs typeface="Times New Roman"/>
                        </a:rPr>
                        <a:t>1.</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Sid</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solidFill>
                            <a:srgbClr val="00B050"/>
                          </a:solidFill>
                          <a:effectLst/>
                          <a:latin typeface="Times New Roman"/>
                          <a:ea typeface="Calibri"/>
                          <a:cs typeface="Times New Roman"/>
                        </a:rPr>
                        <a:t>Primary Key</a:t>
                      </a:r>
                      <a:endParaRPr lang="en-IN" sz="1400" dirty="0">
                        <a:solidFill>
                          <a:srgbClr val="00B050"/>
                        </a:solidFill>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a:effectLst/>
                          <a:latin typeface="Times New Roman"/>
                          <a:ea typeface="Calibri"/>
                          <a:cs typeface="Times New Roman"/>
                        </a:rPr>
                        <a:t>Defines the unique Service Id.</a:t>
                      </a:r>
                      <a:endParaRPr lang="en-IN" sz="1400">
                        <a:effectLst/>
                        <a:latin typeface="Calibri"/>
                        <a:ea typeface="Calibri"/>
                        <a:cs typeface="Times New Roman"/>
                      </a:endParaRPr>
                    </a:p>
                  </a:txBody>
                  <a:tcPr>
                    <a:solidFill>
                      <a:schemeClr val="bg1">
                        <a:lumMod val="95000"/>
                      </a:schemeClr>
                    </a:solidFill>
                  </a:tcPr>
                </a:tc>
              </a:tr>
              <a:tr h="523837">
                <a:tc>
                  <a:txBody>
                    <a:bodyPr/>
                    <a:lstStyle/>
                    <a:p>
                      <a:pPr>
                        <a:lnSpc>
                          <a:spcPct val="115000"/>
                        </a:lnSpc>
                        <a:spcAft>
                          <a:spcPts val="1000"/>
                        </a:spcAft>
                      </a:pPr>
                      <a:r>
                        <a:rPr lang="en-IN" sz="1400">
                          <a:effectLst/>
                          <a:latin typeface="Times New Roman"/>
                          <a:ea typeface="Calibri"/>
                          <a:cs typeface="Times New Roman"/>
                        </a:rPr>
                        <a:t>2.</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US" sz="1400" dirty="0">
                          <a:effectLst/>
                          <a:latin typeface="Times New Roman"/>
                          <a:ea typeface="Calibri"/>
                          <a:cs typeface="Times New Roman"/>
                        </a:rPr>
                        <a:t>Sdescription</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Varchar</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smtClean="0">
                          <a:effectLst/>
                          <a:latin typeface="Times New Roman"/>
                          <a:ea typeface="Calibri"/>
                          <a:cs typeface="Times New Roman"/>
                        </a:rPr>
                        <a:t>250</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a:effectLst/>
                          <a:latin typeface="Times New Roman"/>
                          <a:ea typeface="Calibri"/>
                          <a:cs typeface="Times New Roman"/>
                        </a:rPr>
                        <a:t>This field stores Description of Service.</a:t>
                      </a:r>
                      <a:endParaRPr lang="en-IN" sz="1400">
                        <a:effectLst/>
                        <a:latin typeface="Calibri"/>
                        <a:ea typeface="Calibri"/>
                        <a:cs typeface="Times New Roman"/>
                      </a:endParaRPr>
                    </a:p>
                  </a:txBody>
                  <a:tcPr>
                    <a:solidFill>
                      <a:schemeClr val="bg1">
                        <a:lumMod val="95000"/>
                      </a:schemeClr>
                    </a:solidFill>
                  </a:tcPr>
                </a:tc>
              </a:tr>
              <a:tr h="370840">
                <a:tc>
                  <a:txBody>
                    <a:bodyPr/>
                    <a:lstStyle/>
                    <a:p>
                      <a:pPr>
                        <a:lnSpc>
                          <a:spcPct val="115000"/>
                        </a:lnSpc>
                        <a:spcAft>
                          <a:spcPts val="1000"/>
                        </a:spcAft>
                      </a:pPr>
                      <a:r>
                        <a:rPr lang="en-IN" sz="1400">
                          <a:effectLst/>
                          <a:latin typeface="Times New Roman"/>
                          <a:ea typeface="Calibri"/>
                          <a:cs typeface="Times New Roman"/>
                        </a:rPr>
                        <a:t>3.</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US" sz="1400" dirty="0">
                          <a:effectLst/>
                          <a:latin typeface="Times New Roman"/>
                          <a:ea typeface="Calibri"/>
                          <a:cs typeface="Times New Roman"/>
                        </a:rPr>
                        <a:t>Vnumberid</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solidFill>
                            <a:srgbClr val="FF0000"/>
                          </a:solidFill>
                          <a:effectLst/>
                          <a:latin typeface="Times New Roman"/>
                          <a:ea typeface="Calibri"/>
                          <a:cs typeface="Times New Roman"/>
                        </a:rPr>
                        <a:t>Foreign Key</a:t>
                      </a:r>
                      <a:endParaRPr lang="en-IN" sz="1400" dirty="0">
                        <a:solidFill>
                          <a:srgbClr val="FF0000"/>
                        </a:solidFill>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a:effectLst/>
                          <a:latin typeface="Times New Roman"/>
                          <a:ea typeface="Calibri"/>
                          <a:cs typeface="Times New Roman"/>
                        </a:rPr>
                        <a:t>This field stores Vehicle Number Id as foreign key from Vehicle Number table.</a:t>
                      </a:r>
                      <a:endParaRPr lang="en-IN" sz="1400">
                        <a:effectLst/>
                        <a:latin typeface="Calibri"/>
                        <a:ea typeface="Calibri"/>
                        <a:cs typeface="Times New Roman"/>
                      </a:endParaRPr>
                    </a:p>
                  </a:txBody>
                  <a:tcPr>
                    <a:solidFill>
                      <a:schemeClr val="bg1">
                        <a:lumMod val="95000"/>
                      </a:schemeClr>
                    </a:solidFill>
                  </a:tcPr>
                </a:tc>
              </a:tr>
              <a:tr h="370840">
                <a:tc>
                  <a:txBody>
                    <a:bodyPr/>
                    <a:lstStyle/>
                    <a:p>
                      <a:pPr>
                        <a:lnSpc>
                          <a:spcPct val="115000"/>
                        </a:lnSpc>
                        <a:spcAft>
                          <a:spcPts val="1000"/>
                        </a:spcAft>
                      </a:pPr>
                      <a:r>
                        <a:rPr lang="en-IN" sz="1400">
                          <a:effectLst/>
                          <a:latin typeface="Times New Roman"/>
                          <a:ea typeface="Calibri"/>
                          <a:cs typeface="Times New Roman"/>
                        </a:rPr>
                        <a:t>4.</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US" sz="1400" dirty="0">
                          <a:effectLst/>
                          <a:latin typeface="Times New Roman"/>
                          <a:ea typeface="Calibri"/>
                          <a:cs typeface="Times New Roman"/>
                        </a:rPr>
                        <a:t>Userid</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smtClean="0">
                          <a:solidFill>
                            <a:srgbClr val="FF0000"/>
                          </a:solidFill>
                          <a:effectLst/>
                          <a:latin typeface="Times New Roman"/>
                          <a:ea typeface="Calibri"/>
                          <a:cs typeface="Times New Roman"/>
                        </a:rPr>
                        <a:t>  Foreign </a:t>
                      </a:r>
                      <a:r>
                        <a:rPr lang="en-IN" sz="1400" dirty="0">
                          <a:solidFill>
                            <a:srgbClr val="FF0000"/>
                          </a:solidFill>
                          <a:effectLst/>
                          <a:latin typeface="Times New Roman"/>
                          <a:ea typeface="Calibri"/>
                          <a:cs typeface="Times New Roman"/>
                        </a:rPr>
                        <a:t>Key</a:t>
                      </a:r>
                      <a:endParaRPr lang="en-IN" sz="1400" dirty="0">
                        <a:solidFill>
                          <a:srgbClr val="FF0000"/>
                        </a:solidFill>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a:effectLst/>
                          <a:latin typeface="Times New Roman"/>
                          <a:ea typeface="Calibri"/>
                          <a:cs typeface="Times New Roman"/>
                        </a:rPr>
                        <a:t>This field stores User Id as foreign key from User table.</a:t>
                      </a:r>
                      <a:endParaRPr lang="en-IN" sz="1400">
                        <a:effectLst/>
                        <a:latin typeface="Calibri"/>
                        <a:ea typeface="Calibri"/>
                        <a:cs typeface="Times New Roman"/>
                      </a:endParaRPr>
                    </a:p>
                  </a:txBody>
                  <a:tcPr>
                    <a:solidFill>
                      <a:schemeClr val="bg1">
                        <a:lumMod val="95000"/>
                      </a:schemeClr>
                    </a:solidFill>
                  </a:tcPr>
                </a:tc>
              </a:tr>
              <a:tr h="370840">
                <a:tc>
                  <a:txBody>
                    <a:bodyPr/>
                    <a:lstStyle/>
                    <a:p>
                      <a:pPr>
                        <a:lnSpc>
                          <a:spcPct val="115000"/>
                        </a:lnSpc>
                        <a:spcAft>
                          <a:spcPts val="1000"/>
                        </a:spcAft>
                      </a:pPr>
                      <a:r>
                        <a:rPr lang="en-IN" sz="1400">
                          <a:effectLst/>
                          <a:latin typeface="Times New Roman"/>
                          <a:ea typeface="Calibri"/>
                          <a:cs typeface="Times New Roman"/>
                        </a:rPr>
                        <a:t>5.</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US" sz="1400">
                          <a:effectLst/>
                          <a:latin typeface="Times New Roman"/>
                          <a:ea typeface="Calibri"/>
                          <a:cs typeface="Times New Roman"/>
                        </a:rPr>
                        <a:t>IsDone</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dirty="0">
                          <a:effectLst/>
                          <a:latin typeface="Times New Roman"/>
                          <a:ea typeface="Calibri"/>
                          <a:cs typeface="Times New Roman"/>
                        </a:rPr>
                        <a:t>To Check that Service is Done or Not.</a:t>
                      </a:r>
                      <a:endParaRPr lang="en-IN" sz="1400" dirty="0">
                        <a:effectLst/>
                        <a:latin typeface="Calibri"/>
                        <a:ea typeface="Calibri"/>
                        <a:cs typeface="Times New Roman"/>
                      </a:endParaRPr>
                    </a:p>
                  </a:txBody>
                  <a:tcPr>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Service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776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25120459"/>
              </p:ext>
            </p:extLst>
          </p:nvPr>
        </p:nvGraphicFramePr>
        <p:xfrm>
          <a:off x="548454" y="307554"/>
          <a:ext cx="8128002" cy="1133222"/>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523837">
                <a:tc>
                  <a:txBody>
                    <a:bodyPr/>
                    <a:lstStyle/>
                    <a:p>
                      <a:pPr>
                        <a:lnSpc>
                          <a:spcPct val="115000"/>
                        </a:lnSpc>
                        <a:spcAft>
                          <a:spcPts val="1000"/>
                        </a:spcAft>
                      </a:pPr>
                      <a:r>
                        <a:rPr lang="en-IN" sz="1400" b="0" dirty="0">
                          <a:effectLst/>
                          <a:latin typeface="Times New Roman"/>
                          <a:ea typeface="Calibri"/>
                          <a:cs typeface="Times New Roman"/>
                        </a:rPr>
                        <a:t>6.</a:t>
                      </a:r>
                      <a:endParaRPr lang="en-IN" sz="1400" b="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b="0" dirty="0">
                          <a:effectLst/>
                          <a:latin typeface="Times New Roman"/>
                          <a:ea typeface="Calibri"/>
                          <a:cs typeface="Times New Roman"/>
                        </a:rPr>
                        <a:t>Aregistereddate</a:t>
                      </a:r>
                      <a:endParaRPr lang="en-IN" sz="1400" b="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Date</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Not Null</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b="0">
                          <a:effectLst/>
                          <a:latin typeface="Times New Roman"/>
                          <a:ea typeface="Calibri"/>
                          <a:cs typeface="Times New Roman"/>
                        </a:rPr>
                        <a:t>This field stores Appointment Registered Date.</a:t>
                      </a:r>
                      <a:endParaRPr lang="en-IN" sz="1400" b="0">
                        <a:effectLst/>
                        <a:latin typeface="Calibri"/>
                        <a:ea typeface="Calibri"/>
                        <a:cs typeface="Times New Roman"/>
                      </a:endParaRPr>
                    </a:p>
                  </a:txBody>
                  <a:tcPr>
                    <a:solidFill>
                      <a:schemeClr val="bg1">
                        <a:lumMod val="95000"/>
                      </a:schemeClr>
                    </a:solidFill>
                  </a:tcPr>
                </a:tc>
              </a:tr>
              <a:tr h="523837">
                <a:tc>
                  <a:txBody>
                    <a:bodyPr/>
                    <a:lstStyle/>
                    <a:p>
                      <a:pPr>
                        <a:lnSpc>
                          <a:spcPct val="115000"/>
                        </a:lnSpc>
                        <a:spcAft>
                          <a:spcPts val="1000"/>
                        </a:spcAft>
                      </a:pPr>
                      <a:r>
                        <a:rPr lang="en-IN" sz="1400" b="0">
                          <a:effectLst/>
                          <a:latin typeface="Times New Roman"/>
                          <a:ea typeface="Calibri"/>
                          <a:cs typeface="Times New Roman"/>
                        </a:rPr>
                        <a:t>7.</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b="0">
                          <a:effectLst/>
                          <a:latin typeface="Times New Roman"/>
                          <a:ea typeface="Calibri"/>
                          <a:cs typeface="Times New Roman"/>
                        </a:rPr>
                        <a:t>Aservicedate</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Date</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b="0">
                          <a:effectLst/>
                          <a:latin typeface="Times New Roman"/>
                          <a:ea typeface="Calibri"/>
                          <a:cs typeface="Times New Roman"/>
                        </a:rPr>
                        <a:t>Not Null</a:t>
                      </a:r>
                      <a:endParaRPr lang="en-IN" sz="1400" b="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b="0" dirty="0">
                          <a:effectLst/>
                          <a:latin typeface="Times New Roman"/>
                          <a:ea typeface="Calibri"/>
                          <a:cs typeface="Times New Roman"/>
                        </a:rPr>
                        <a:t>This field stores Appointment Service Date.</a:t>
                      </a:r>
                      <a:endParaRPr lang="en-IN" sz="1400" b="0" dirty="0">
                        <a:effectLst/>
                        <a:latin typeface="Calibri"/>
                        <a:ea typeface="Calibri"/>
                        <a:cs typeface="Times New Roman"/>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274871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99348227"/>
              </p:ext>
            </p:extLst>
          </p:nvPr>
        </p:nvGraphicFramePr>
        <p:xfrm>
          <a:off x="620462" y="1556792"/>
          <a:ext cx="8128000" cy="163068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ServiceDetail</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Sdetailid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06095">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Sid (Table:-Service)</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baseline="0" dirty="0" smtClean="0">
                          <a:solidFill>
                            <a:srgbClr val="00B0F0"/>
                          </a:solidFill>
                          <a:latin typeface="Times New Roman" panose="02020603050405020304" pitchFamily="18" charset="0"/>
                          <a:cs typeface="Times New Roman" panose="02020603050405020304" pitchFamily="18" charset="0"/>
                        </a:rPr>
                        <a:t>VTypeProd_id (Table:- VehicleType_Product)</a:t>
                      </a:r>
                      <a:endParaRPr lang="en-IN" sz="1400" dirty="0" smtClean="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Service details.</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00846194"/>
              </p:ext>
            </p:extLst>
          </p:nvPr>
        </p:nvGraphicFramePr>
        <p:xfrm>
          <a:off x="620462" y="3385611"/>
          <a:ext cx="8128002" cy="2923709"/>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6620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05411">
                <a:tc>
                  <a:txBody>
                    <a:bodyPr/>
                    <a:lstStyle/>
                    <a:p>
                      <a:pPr>
                        <a:lnSpc>
                          <a:spcPct val="115000"/>
                        </a:lnSpc>
                        <a:spcAft>
                          <a:spcPts val="1000"/>
                        </a:spcAft>
                      </a:pPr>
                      <a:r>
                        <a:rPr lang="en-IN" sz="1400">
                          <a:effectLst/>
                          <a:latin typeface="Times New Roman" pitchFamily="18" charset="0"/>
                          <a:ea typeface="Calibri"/>
                          <a:cs typeface="Times New Roman" pitchFamily="18" charset="0"/>
                        </a:rPr>
                        <a:t>1.</a:t>
                      </a: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Sdetailid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B050"/>
                          </a:solidFill>
                          <a:effectLst/>
                          <a:latin typeface="Times New Roman" pitchFamily="18" charset="0"/>
                          <a:ea typeface="Verdana"/>
                          <a:cs typeface="Times New Roman" pitchFamily="18" charset="0"/>
                        </a:rPr>
                        <a:t>Primary Key</a:t>
                      </a:r>
                      <a:endParaRPr lang="en-IN" sz="1400" dirty="0">
                        <a:solidFill>
                          <a:srgbClr val="00B050"/>
                        </a:solidFill>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Defines the unique Service detail Id.</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800858">
                <a:tc>
                  <a:txBody>
                    <a:bodyPr/>
                    <a:lstStyle/>
                    <a:p>
                      <a:pPr>
                        <a:lnSpc>
                          <a:spcPct val="115000"/>
                        </a:lnSpc>
                        <a:spcAft>
                          <a:spcPts val="1000"/>
                        </a:spcAft>
                      </a:pPr>
                      <a:r>
                        <a:rPr lang="en-IN" sz="1400">
                          <a:effectLst/>
                          <a:latin typeface="Times New Roman" pitchFamily="18" charset="0"/>
                          <a:ea typeface="Calibri"/>
                          <a:cs typeface="Times New Roman" pitchFamily="18" charset="0"/>
                        </a:rPr>
                        <a:t>2.</a:t>
                      </a: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Sid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FF0000"/>
                          </a:solidFill>
                          <a:effectLst/>
                          <a:latin typeface="Times New Roman" pitchFamily="18" charset="0"/>
                          <a:ea typeface="Verdana"/>
                          <a:cs typeface="Times New Roman" pitchFamily="18" charset="0"/>
                        </a:rPr>
                        <a:t>Foreign Key</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Service Id as foreign key from Service table. </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1151233">
                <a:tc>
                  <a:txBody>
                    <a:bodyPr/>
                    <a:lstStyle/>
                    <a:p>
                      <a:pPr>
                        <a:lnSpc>
                          <a:spcPct val="115000"/>
                        </a:lnSpc>
                        <a:spcAft>
                          <a:spcPts val="1000"/>
                        </a:spcAft>
                      </a:pPr>
                      <a:r>
                        <a:rPr lang="en-IN" sz="1400">
                          <a:effectLst/>
                          <a:latin typeface="Times New Roman" pitchFamily="18" charset="0"/>
                          <a:ea typeface="Calibri"/>
                          <a:cs typeface="Times New Roman" pitchFamily="18" charset="0"/>
                        </a:rPr>
                        <a:t>3.</a:t>
                      </a:r>
                    </a:p>
                  </a:txBody>
                  <a:tcPr>
                    <a:solidFill>
                      <a:schemeClr val="bg1">
                        <a:lumMod val="95000"/>
                      </a:schemeClr>
                    </a:solidFill>
                  </a:tcPr>
                </a:tc>
                <a:tc>
                  <a:txBody>
                    <a:bodyPr/>
                    <a:lstStyle/>
                    <a:p>
                      <a:pPr algn="ctr">
                        <a:lnSpc>
                          <a:spcPct val="150000"/>
                        </a:lnSpc>
                        <a:spcAft>
                          <a:spcPts val="0"/>
                        </a:spcAft>
                      </a:pPr>
                      <a:r>
                        <a:rPr lang="en-US" sz="1400" kern="1200" dirty="0" smtClean="0">
                          <a:solidFill>
                            <a:srgbClr val="000000"/>
                          </a:solidFill>
                          <a:effectLst/>
                          <a:latin typeface="Times New Roman" pitchFamily="18" charset="0"/>
                          <a:ea typeface="Verdana"/>
                          <a:cs typeface="Times New Roman" pitchFamily="18" charset="0"/>
                        </a:rPr>
                        <a:t>VTypeProd_id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0000"/>
                          </a:solidFill>
                          <a:effectLst/>
                          <a:latin typeface="Times New Roman" pitchFamily="18" charset="0"/>
                          <a:ea typeface="Verdana"/>
                          <a:cs typeface="Times New Roman" pitchFamily="18" charset="0"/>
                        </a:rPr>
                        <a: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FF0000"/>
                          </a:solidFill>
                          <a:effectLst/>
                          <a:latin typeface="Times New Roman" pitchFamily="18" charset="0"/>
                          <a:ea typeface="Verdana"/>
                          <a:cs typeface="Times New Roman" pitchFamily="18" charset="0"/>
                        </a:rPr>
                        <a:t>Foreign Key</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Vehicle type product  Id as foreign key from Vehicle type product table.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
        <p:nvSpPr>
          <p:cNvPr id="6"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sp>
        <p:nvSpPr>
          <p:cNvPr id="7"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ServiceDetail</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5485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59349829"/>
              </p:ext>
            </p:extLst>
          </p:nvPr>
        </p:nvGraphicFramePr>
        <p:xfrm>
          <a:off x="548454" y="307554"/>
          <a:ext cx="8128002" cy="1779194"/>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523837">
                <a:tc>
                  <a:txBody>
                    <a:bodyPr/>
                    <a:lstStyle/>
                    <a:p>
                      <a:pPr>
                        <a:lnSpc>
                          <a:spcPct val="115000"/>
                        </a:lnSpc>
                        <a:spcAft>
                          <a:spcPts val="1000"/>
                        </a:spcAft>
                      </a:pPr>
                      <a:r>
                        <a:rPr lang="en-IN" sz="1400" b="0" dirty="0">
                          <a:effectLst/>
                          <a:latin typeface="Times New Roman" pitchFamily="18" charset="0"/>
                          <a:ea typeface="Calibri"/>
                          <a:cs typeface="Times New Roman" pitchFamily="18" charset="0"/>
                        </a:rPr>
                        <a:t>4.</a:t>
                      </a:r>
                    </a:p>
                  </a:txBody>
                  <a:tcPr>
                    <a:solidFill>
                      <a:schemeClr val="bg1">
                        <a:lumMod val="95000"/>
                      </a:schemeClr>
                    </a:solidFill>
                  </a:tcPr>
                </a:tc>
                <a:tc>
                  <a:txBody>
                    <a:bodyPr/>
                    <a:lstStyle/>
                    <a:p>
                      <a:pPr algn="ctr">
                        <a:lnSpc>
                          <a:spcPct val="150000"/>
                        </a:lnSpc>
                        <a:spcAft>
                          <a:spcPts val="0"/>
                        </a:spcAft>
                      </a:pPr>
                      <a:r>
                        <a:rPr lang="en-US" sz="1400" b="0" kern="1200" dirty="0">
                          <a:solidFill>
                            <a:srgbClr val="000000"/>
                          </a:solidFill>
                          <a:effectLst/>
                          <a:latin typeface="Times New Roman" pitchFamily="18" charset="0"/>
                          <a:ea typeface="Verdana"/>
                          <a:cs typeface="Times New Roman" pitchFamily="18" charset="0"/>
                        </a:rPr>
                        <a:t>Sdescription</a:t>
                      </a:r>
                      <a:endParaRPr lang="en-IN" sz="1400" b="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b="0" kern="1200">
                          <a:solidFill>
                            <a:srgbClr val="000000"/>
                          </a:solidFill>
                          <a:effectLst/>
                          <a:latin typeface="Times New Roman" pitchFamily="18" charset="0"/>
                          <a:ea typeface="Verdana"/>
                          <a:cs typeface="Times New Roman" pitchFamily="18" charset="0"/>
                        </a:rPr>
                        <a:t>Varchar</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b="0" kern="1200">
                          <a:solidFill>
                            <a:srgbClr val="000000"/>
                          </a:solidFill>
                          <a:effectLst/>
                          <a:latin typeface="Times New Roman" pitchFamily="18" charset="0"/>
                          <a:ea typeface="Verdana"/>
                          <a:cs typeface="Times New Roman" pitchFamily="18" charset="0"/>
                        </a:rPr>
                        <a:t>50</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IN" sz="1400" b="0" kern="1200">
                          <a:solidFill>
                            <a:srgbClr val="000000"/>
                          </a:solidFill>
                          <a:effectLst/>
                          <a:latin typeface="Times New Roman" pitchFamily="18" charset="0"/>
                          <a:ea typeface="Verdana"/>
                          <a:cs typeface="Times New Roman" pitchFamily="18" charset="0"/>
                        </a:rPr>
                        <a:t>Not Null</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b="0" kern="1200">
                          <a:solidFill>
                            <a:srgbClr val="000000"/>
                          </a:solidFill>
                          <a:effectLst/>
                          <a:latin typeface="Times New Roman" pitchFamily="18" charset="0"/>
                          <a:ea typeface="Verdana"/>
                          <a:cs typeface="Times New Roman" pitchFamily="18" charset="0"/>
                        </a:rPr>
                        <a:t>This field stores Service description. </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r>
              <a:tr h="523837">
                <a:tc>
                  <a:txBody>
                    <a:bodyPr/>
                    <a:lstStyle/>
                    <a:p>
                      <a:pPr>
                        <a:lnSpc>
                          <a:spcPct val="115000"/>
                        </a:lnSpc>
                        <a:spcAft>
                          <a:spcPts val="1000"/>
                        </a:spcAft>
                      </a:pPr>
                      <a:r>
                        <a:rPr lang="en-IN" sz="1400" b="0">
                          <a:effectLst/>
                          <a:latin typeface="Times New Roman" pitchFamily="18" charset="0"/>
                          <a:ea typeface="Calibri"/>
                          <a:cs typeface="Times New Roman" pitchFamily="18" charset="0"/>
                        </a:rPr>
                        <a:t>5.</a:t>
                      </a:r>
                    </a:p>
                  </a:txBody>
                  <a:tcPr>
                    <a:solidFill>
                      <a:schemeClr val="bg1">
                        <a:lumMod val="95000"/>
                      </a:schemeClr>
                    </a:solidFill>
                  </a:tcPr>
                </a:tc>
                <a:tc>
                  <a:txBody>
                    <a:bodyPr/>
                    <a:lstStyle/>
                    <a:p>
                      <a:pPr algn="ctr">
                        <a:lnSpc>
                          <a:spcPct val="150000"/>
                        </a:lnSpc>
                        <a:spcAft>
                          <a:spcPts val="0"/>
                        </a:spcAft>
                      </a:pPr>
                      <a:r>
                        <a:rPr lang="en-US" sz="1400" b="0" kern="1200">
                          <a:solidFill>
                            <a:srgbClr val="000000"/>
                          </a:solidFill>
                          <a:effectLst/>
                          <a:latin typeface="Times New Roman" pitchFamily="18" charset="0"/>
                          <a:ea typeface="Verdana"/>
                          <a:cs typeface="Times New Roman" pitchFamily="18" charset="0"/>
                        </a:rPr>
                        <a:t>Price</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b="0" kern="1200" dirty="0">
                          <a:solidFill>
                            <a:srgbClr val="000000"/>
                          </a:solidFill>
                          <a:effectLst/>
                          <a:latin typeface="Times New Roman" pitchFamily="18" charset="0"/>
                          <a:ea typeface="Verdana"/>
                          <a:cs typeface="Times New Roman" pitchFamily="18" charset="0"/>
                        </a:rPr>
                        <a:t>Int</a:t>
                      </a:r>
                      <a:endParaRPr lang="en-IN" sz="1400" b="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b="0" kern="1200">
                          <a:solidFill>
                            <a:srgbClr val="000000"/>
                          </a:solidFill>
                          <a:effectLst/>
                          <a:latin typeface="Times New Roman" pitchFamily="18" charset="0"/>
                          <a:ea typeface="Verdana"/>
                          <a:cs typeface="Times New Roman" pitchFamily="18" charset="0"/>
                        </a:rPr>
                        <a:t>-</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b="0" kern="1200">
                          <a:solidFill>
                            <a:srgbClr val="000000"/>
                          </a:solidFill>
                          <a:effectLst/>
                          <a:latin typeface="Times New Roman" pitchFamily="18" charset="0"/>
                          <a:ea typeface="Verdana"/>
                          <a:cs typeface="Times New Roman" pitchFamily="18" charset="0"/>
                        </a:rPr>
                        <a:t>Not Null</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b="0" kern="1200">
                          <a:solidFill>
                            <a:srgbClr val="000000"/>
                          </a:solidFill>
                          <a:effectLst/>
                          <a:latin typeface="Times New Roman" pitchFamily="18" charset="0"/>
                          <a:ea typeface="Verdana"/>
                          <a:cs typeface="Times New Roman" pitchFamily="18" charset="0"/>
                        </a:rPr>
                        <a:t>This field stores Price of Particular Vehicle’s Product Price.</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r>
              <a:tr h="523837">
                <a:tc>
                  <a:txBody>
                    <a:bodyPr/>
                    <a:lstStyle/>
                    <a:p>
                      <a:pPr>
                        <a:lnSpc>
                          <a:spcPct val="115000"/>
                        </a:lnSpc>
                        <a:spcAft>
                          <a:spcPts val="1000"/>
                        </a:spcAft>
                      </a:pPr>
                      <a:r>
                        <a:rPr lang="en-IN" sz="1400" b="0">
                          <a:effectLst/>
                          <a:latin typeface="Times New Roman" pitchFamily="18" charset="0"/>
                          <a:ea typeface="Calibri"/>
                          <a:cs typeface="Times New Roman" pitchFamily="18" charset="0"/>
                        </a:rPr>
                        <a:t>6.</a:t>
                      </a:r>
                    </a:p>
                  </a:txBody>
                  <a:tcPr>
                    <a:solidFill>
                      <a:schemeClr val="bg1">
                        <a:lumMod val="95000"/>
                      </a:schemeClr>
                    </a:solidFill>
                  </a:tcPr>
                </a:tc>
                <a:tc>
                  <a:txBody>
                    <a:bodyPr/>
                    <a:lstStyle/>
                    <a:p>
                      <a:pPr algn="ctr">
                        <a:lnSpc>
                          <a:spcPct val="150000"/>
                        </a:lnSpc>
                        <a:spcAft>
                          <a:spcPts val="0"/>
                        </a:spcAft>
                      </a:pPr>
                      <a:r>
                        <a:rPr lang="en-US" sz="1400" b="0" kern="1200">
                          <a:solidFill>
                            <a:srgbClr val="000000"/>
                          </a:solidFill>
                          <a:effectLst/>
                          <a:latin typeface="Times New Roman" pitchFamily="18" charset="0"/>
                          <a:ea typeface="Verdana"/>
                          <a:cs typeface="Times New Roman" pitchFamily="18" charset="0"/>
                        </a:rPr>
                        <a:t>Quantity</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b="0" kern="1200" dirty="0">
                          <a:solidFill>
                            <a:srgbClr val="000000"/>
                          </a:solidFill>
                          <a:effectLst/>
                          <a:latin typeface="Times New Roman" pitchFamily="18" charset="0"/>
                          <a:ea typeface="Verdana"/>
                          <a:cs typeface="Times New Roman" pitchFamily="18" charset="0"/>
                        </a:rPr>
                        <a:t>Int</a:t>
                      </a:r>
                      <a:endParaRPr lang="en-IN" sz="1400" b="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b="0" kern="1200">
                          <a:solidFill>
                            <a:srgbClr val="000000"/>
                          </a:solidFill>
                          <a:effectLst/>
                          <a:latin typeface="Times New Roman" pitchFamily="18" charset="0"/>
                          <a:ea typeface="Verdana"/>
                          <a:cs typeface="Times New Roman" pitchFamily="18" charset="0"/>
                        </a:rPr>
                        <a:t>-</a:t>
                      </a:r>
                      <a:endParaRPr lang="en-IN" sz="1400" b="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b="0" kern="1200" dirty="0">
                          <a:solidFill>
                            <a:srgbClr val="000000"/>
                          </a:solidFill>
                          <a:effectLst/>
                          <a:latin typeface="Times New Roman" pitchFamily="18" charset="0"/>
                          <a:ea typeface="Verdana"/>
                          <a:cs typeface="Times New Roman" pitchFamily="18" charset="0"/>
                        </a:rPr>
                        <a:t>Not Null</a:t>
                      </a:r>
                      <a:endParaRPr lang="en-IN" sz="1400" b="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b="0" kern="1200" dirty="0">
                          <a:solidFill>
                            <a:srgbClr val="000000"/>
                          </a:solidFill>
                          <a:effectLst/>
                          <a:latin typeface="Times New Roman" pitchFamily="18" charset="0"/>
                          <a:ea typeface="Times New Roman"/>
                          <a:cs typeface="Times New Roman" pitchFamily="18" charset="0"/>
                        </a:rPr>
                        <a:t>This field stores Quantity of Product.</a:t>
                      </a:r>
                      <a:endParaRPr lang="en-IN" sz="1400" b="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19774775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657747515"/>
              </p:ext>
            </p:extLst>
          </p:nvPr>
        </p:nvGraphicFramePr>
        <p:xfrm>
          <a:off x="620462" y="1556792"/>
          <a:ext cx="8128000" cy="111252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sz="1400" b="1" dirty="0" smtClean="0">
                          <a:latin typeface="Times New Roman" panose="02020603050405020304" pitchFamily="18" charset="0"/>
                          <a:cs typeface="Times New Roman" panose="02020603050405020304" pitchFamily="18" charset="0"/>
                        </a:rPr>
                        <a:t>PackageType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Packtid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Package details.</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612126382"/>
              </p:ext>
            </p:extLst>
          </p:nvPr>
        </p:nvGraphicFramePr>
        <p:xfrm>
          <a:off x="620462" y="3356992"/>
          <a:ext cx="8128002" cy="3217738"/>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gn="ctr">
                        <a:lnSpc>
                          <a:spcPct val="115000"/>
                        </a:lnSpc>
                        <a:spcAft>
                          <a:spcPts val="1000"/>
                        </a:spcAft>
                      </a:pPr>
                      <a:r>
                        <a:rPr lang="en-IN" sz="1400" dirty="0">
                          <a:effectLst/>
                          <a:latin typeface="Times New Roman" pitchFamily="18" charset="0"/>
                          <a:ea typeface="Calibri"/>
                          <a:cs typeface="Times New Roman" pitchFamily="18" charset="0"/>
                        </a:rPr>
                        <a:t>1</a:t>
                      </a: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Packtid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B050"/>
                          </a:solidFill>
                          <a:effectLst/>
                          <a:latin typeface="Times New Roman" pitchFamily="18" charset="0"/>
                          <a:ea typeface="Verdana"/>
                          <a:cs typeface="Times New Roman" pitchFamily="18" charset="0"/>
                        </a:rPr>
                        <a:t>Primary Key</a:t>
                      </a:r>
                      <a:endParaRPr lang="en-IN" sz="1400" dirty="0">
                        <a:solidFill>
                          <a:srgbClr val="00B050"/>
                        </a:solidFill>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Defines the unique Package Type Id.</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523837">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2</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Packname</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Varchar</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20</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Not Null</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Package Type Name.</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370840">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3</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Packamt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a:solidFill>
                            <a:srgbClr val="000000"/>
                          </a:solidFill>
                          <a:effectLst/>
                          <a:latin typeface="Times New Roman" pitchFamily="18" charset="0"/>
                          <a:ea typeface="Verdana"/>
                          <a:cs typeface="Times New Roman" pitchFamily="18" charset="0"/>
                        </a:rPr>
                        <a:t>Not Null</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the Package type Amount.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370840">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4</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Packimg</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Varchar</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50</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Display image of Different Package type.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PackageType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3250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977557126"/>
              </p:ext>
            </p:extLst>
          </p:nvPr>
        </p:nvGraphicFramePr>
        <p:xfrm>
          <a:off x="620462" y="1556792"/>
          <a:ext cx="8128000" cy="1491618"/>
        </p:xfrm>
        <a:graphic>
          <a:graphicData uri="http://schemas.openxmlformats.org/drawingml/2006/table">
            <a:tbl>
              <a:tblPr firstRow="1" bandRow="1">
                <a:tableStyleId>{8A107856-5554-42FB-B03E-39F5DBC370BA}</a:tableStyleId>
              </a:tblPr>
              <a:tblGrid>
                <a:gridCol w="4064000"/>
                <a:gridCol w="4064000"/>
              </a:tblGrid>
              <a:tr h="324486">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sz="1400" b="1" dirty="0" smtClean="0">
                          <a:latin typeface="Times New Roman" panose="02020603050405020304" pitchFamily="18" charset="0"/>
                          <a:cs typeface="Times New Roman" panose="02020603050405020304" pitchFamily="18" charset="0"/>
                        </a:rPr>
                        <a:t>PackageDetail</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24486">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Pdid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66702">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Userid (Table:-</a:t>
                      </a:r>
                      <a:r>
                        <a:rPr lang="en-IN" sz="1400" baseline="0" dirty="0" smtClean="0">
                          <a:solidFill>
                            <a:srgbClr val="00B0F0"/>
                          </a:solidFill>
                          <a:latin typeface="Times New Roman" panose="02020603050405020304" pitchFamily="18" charset="0"/>
                          <a:cs typeface="Times New Roman" panose="02020603050405020304" pitchFamily="18" charset="0"/>
                        </a:rPr>
                        <a:t> User</a:t>
                      </a:r>
                      <a:r>
                        <a:rPr lang="en-IN" sz="1400" dirty="0" smtClean="0">
                          <a:solidFill>
                            <a:srgbClr val="00B0F0"/>
                          </a:solidFill>
                          <a:latin typeface="Times New Roman" panose="02020603050405020304" pitchFamily="18" charset="0"/>
                          <a:cs typeface="Times New Roman" panose="02020603050405020304" pitchFamily="18"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Packtid (Table:- PackageType)</a:t>
                      </a:r>
                    </a:p>
                  </a:txBody>
                  <a:tcPr>
                    <a:solidFill>
                      <a:schemeClr val="bg1">
                        <a:lumMod val="95000"/>
                      </a:schemeClr>
                    </a:solidFill>
                  </a:tcPr>
                </a:tc>
              </a:tr>
              <a:tr h="324486">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Package detail user wise.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08126200"/>
              </p:ext>
            </p:extLst>
          </p:nvPr>
        </p:nvGraphicFramePr>
        <p:xfrm>
          <a:off x="611560" y="3140968"/>
          <a:ext cx="8128002" cy="3661384"/>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362114">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92563">
                <a:tc>
                  <a:txBody>
                    <a:bodyPr/>
                    <a:lstStyle/>
                    <a:p>
                      <a:pPr>
                        <a:lnSpc>
                          <a:spcPct val="115000"/>
                        </a:lnSpc>
                        <a:spcAft>
                          <a:spcPts val="1000"/>
                        </a:spcAft>
                      </a:pPr>
                      <a:r>
                        <a:rPr lang="en-IN" sz="1200">
                          <a:effectLst/>
                          <a:latin typeface="Times New Roman"/>
                          <a:ea typeface="Calibri"/>
                          <a:cs typeface="Times New Roman"/>
                        </a:rPr>
                        <a:t>1</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Pdid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B050"/>
                          </a:solidFill>
                          <a:effectLst/>
                          <a:latin typeface="Times New Roman" pitchFamily="18" charset="0"/>
                          <a:ea typeface="Verdana"/>
                          <a:cs typeface="Times New Roman" pitchFamily="18" charset="0"/>
                        </a:rPr>
                        <a:t>Primary Key</a:t>
                      </a:r>
                      <a:endParaRPr lang="en-IN" sz="1400" dirty="0">
                        <a:solidFill>
                          <a:srgbClr val="00B050"/>
                        </a:solidFill>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Defines the unique Package detail 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675427">
                <a:tc>
                  <a:txBody>
                    <a:bodyPr/>
                    <a:lstStyle/>
                    <a:p>
                      <a:pPr>
                        <a:lnSpc>
                          <a:spcPct val="115000"/>
                        </a:lnSpc>
                        <a:spcAft>
                          <a:spcPts val="1000"/>
                        </a:spcAft>
                      </a:pPr>
                      <a:r>
                        <a:rPr lang="en-IN" sz="1200">
                          <a:effectLst/>
                          <a:latin typeface="Times New Roman"/>
                          <a:ea typeface="Calibri"/>
                          <a:cs typeface="Times New Roman"/>
                        </a:rPr>
                        <a:t>2</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Userid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FF0000"/>
                          </a:solidFill>
                          <a:effectLst/>
                          <a:latin typeface="Times New Roman" pitchFamily="18" charset="0"/>
                          <a:ea typeface="Verdana"/>
                          <a:cs typeface="Times New Roman" pitchFamily="18" charset="0"/>
                        </a:rPr>
                        <a:t>Foreign Key</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User Id as foreign key from User table. </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675427">
                <a:tc>
                  <a:txBody>
                    <a:bodyPr/>
                    <a:lstStyle/>
                    <a:p>
                      <a:pPr>
                        <a:lnSpc>
                          <a:spcPct val="115000"/>
                        </a:lnSpc>
                        <a:spcAft>
                          <a:spcPts val="1000"/>
                        </a:spcAft>
                      </a:pPr>
                      <a:r>
                        <a:rPr lang="en-IN" sz="1200">
                          <a:effectLst/>
                          <a:latin typeface="Times New Roman"/>
                          <a:ea typeface="Calibri"/>
                          <a:cs typeface="Times New Roman"/>
                        </a:rPr>
                        <a:t>3</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Packtid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FF0000"/>
                          </a:solidFill>
                          <a:effectLst/>
                          <a:latin typeface="Times New Roman" pitchFamily="18" charset="0"/>
                          <a:ea typeface="Verdana"/>
                          <a:cs typeface="Times New Roman" pitchFamily="18" charset="0"/>
                        </a:rPr>
                        <a:t>Foreign Key</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Package Id as foreign key from Package table.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675427">
                <a:tc>
                  <a:txBody>
                    <a:bodyPr/>
                    <a:lstStyle/>
                    <a:p>
                      <a:pPr>
                        <a:lnSpc>
                          <a:spcPct val="115000"/>
                        </a:lnSpc>
                        <a:spcAft>
                          <a:spcPts val="1000"/>
                        </a:spcAft>
                      </a:pPr>
                      <a:r>
                        <a:rPr lang="en-IN" sz="1200">
                          <a:effectLst/>
                          <a:latin typeface="Times New Roman"/>
                          <a:ea typeface="Calibri"/>
                          <a:cs typeface="Times New Roman"/>
                        </a:rPr>
                        <a:t>4.</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DOS</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Date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0000"/>
                          </a:solidFill>
                          <a:effectLst/>
                          <a:latin typeface="Times New Roman" pitchFamily="18" charset="0"/>
                          <a:ea typeface="Verdana"/>
                          <a:cs typeface="Times New Roman" pitchFamily="18" charset="0"/>
                        </a:rPr>
                        <a: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Recharge starts on which date.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r h="416221">
                <a:tc>
                  <a:txBody>
                    <a:bodyPr/>
                    <a:lstStyle/>
                    <a:p>
                      <a:pPr>
                        <a:lnSpc>
                          <a:spcPct val="115000"/>
                        </a:lnSpc>
                        <a:spcAft>
                          <a:spcPts val="1000"/>
                        </a:spcAft>
                      </a:pPr>
                      <a:r>
                        <a:rPr lang="en-IN" sz="1100" dirty="0" smtClean="0">
                          <a:effectLst/>
                          <a:latin typeface="Calibri"/>
                          <a:ea typeface="Calibri"/>
                          <a:cs typeface="Times New Roman"/>
                        </a:rPr>
                        <a:t>5.</a:t>
                      </a:r>
                      <a:endParaRPr lang="en-IN" sz="1100" dirty="0">
                        <a:effectLst/>
                        <a:latin typeface="Calibri"/>
                        <a:ea typeface="Calibri"/>
                        <a:cs typeface="Times New Roman"/>
                      </a:endParaRPr>
                    </a:p>
                  </a:txBody>
                  <a:tcPr>
                    <a:solidFill>
                      <a:schemeClr val="bg1">
                        <a:lumMod val="95000"/>
                      </a:schemeClr>
                    </a:solidFill>
                  </a:tcPr>
                </a:tc>
                <a:tc>
                  <a:txBody>
                    <a:bodyPr/>
                    <a:lstStyle/>
                    <a:p>
                      <a:pPr algn="ctr">
                        <a:lnSpc>
                          <a:spcPct val="150000"/>
                        </a:lnSpc>
                        <a:spcAft>
                          <a:spcPts val="0"/>
                        </a:spcAft>
                      </a:pPr>
                      <a:r>
                        <a:rPr lang="en-US" sz="1400" kern="1200" dirty="0" smtClean="0">
                          <a:solidFill>
                            <a:srgbClr val="000000"/>
                          </a:solidFill>
                          <a:effectLst/>
                          <a:latin typeface="Times New Roman" pitchFamily="18" charset="0"/>
                          <a:ea typeface="Verdana"/>
                          <a:cs typeface="Times New Roman" pitchFamily="18" charset="0"/>
                        </a:rPr>
                        <a:t>DOF</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Date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0000"/>
                          </a:solidFill>
                          <a:effectLst/>
                          <a:latin typeface="Times New Roman" pitchFamily="18" charset="0"/>
                          <a:ea typeface="Verdana"/>
                          <a:cs typeface="Times New Roman" pitchFamily="18" charset="0"/>
                        </a:rPr>
                        <a: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dirty="0">
                          <a:solidFill>
                            <a:srgbClr val="000000"/>
                          </a:solidFill>
                          <a:effectLst/>
                          <a:latin typeface="Times New Roman" pitchFamily="18" charset="0"/>
                          <a:ea typeface="Verdana"/>
                          <a:cs typeface="Times New Roman" pitchFamily="18" charset="0"/>
                        </a:rPr>
                        <a:t>Not Null</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Recharge </a:t>
                      </a:r>
                      <a:r>
                        <a:rPr lang="en-US" sz="1400" kern="1200" dirty="0" smtClean="0">
                          <a:solidFill>
                            <a:srgbClr val="000000"/>
                          </a:solidFill>
                          <a:effectLst/>
                          <a:latin typeface="Times New Roman" pitchFamily="18" charset="0"/>
                          <a:ea typeface="Verdana"/>
                          <a:cs typeface="Times New Roman" pitchFamily="18" charset="0"/>
                        </a:rPr>
                        <a:t>end </a:t>
                      </a:r>
                      <a:r>
                        <a:rPr lang="en-US" sz="1400" kern="1200" dirty="0">
                          <a:solidFill>
                            <a:srgbClr val="000000"/>
                          </a:solidFill>
                          <a:effectLst/>
                          <a:latin typeface="Times New Roman" pitchFamily="18" charset="0"/>
                          <a:ea typeface="Verdana"/>
                          <a:cs typeface="Times New Roman" pitchFamily="18" charset="0"/>
                        </a:rPr>
                        <a:t>on which date.</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PackageDetail</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6299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1231620738"/>
              </p:ext>
            </p:extLst>
          </p:nvPr>
        </p:nvGraphicFramePr>
        <p:xfrm>
          <a:off x="620462" y="1556792"/>
          <a:ext cx="8128000" cy="148336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US" sz="1400" b="1" dirty="0" smtClean="0">
                          <a:latin typeface="Times New Roman" panose="02020603050405020304" pitchFamily="18" charset="0"/>
                          <a:cs typeface="Times New Roman" panose="02020603050405020304" pitchFamily="18" charset="0"/>
                        </a:rPr>
                        <a:t>Feedback</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Fid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p>
                  </a:txBody>
                  <a:tcP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solidFill>
                            <a:srgbClr val="00B0F0"/>
                          </a:solidFill>
                          <a:latin typeface="Times New Roman" panose="02020603050405020304" pitchFamily="18" charset="0"/>
                          <a:cs typeface="Times New Roman" panose="02020603050405020304" pitchFamily="18" charset="0"/>
                        </a:rPr>
                        <a:t>Userid (Table:-</a:t>
                      </a:r>
                      <a:r>
                        <a:rPr lang="en-IN" sz="1400" baseline="0" dirty="0" smtClean="0">
                          <a:solidFill>
                            <a:srgbClr val="00B0F0"/>
                          </a:solidFill>
                          <a:latin typeface="Times New Roman" panose="02020603050405020304" pitchFamily="18" charset="0"/>
                          <a:cs typeface="Times New Roman" panose="02020603050405020304" pitchFamily="18" charset="0"/>
                        </a:rPr>
                        <a:t> User</a:t>
                      </a:r>
                      <a:r>
                        <a:rPr lang="en-IN" sz="1400" dirty="0" smtClean="0">
                          <a:solidFill>
                            <a:srgbClr val="00B0F0"/>
                          </a:solidFill>
                          <a:latin typeface="Times New Roman" panose="02020603050405020304" pitchFamily="18" charset="0"/>
                          <a:cs typeface="Times New Roman" panose="02020603050405020304" pitchFamily="18" charset="0"/>
                        </a:rPr>
                        <a:t>)</a:t>
                      </a: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This</a:t>
                      </a:r>
                      <a:r>
                        <a:rPr lang="en-IN" sz="1400" baseline="0" dirty="0" smtClean="0">
                          <a:latin typeface="Times New Roman" panose="02020603050405020304" pitchFamily="18" charset="0"/>
                          <a:cs typeface="Times New Roman" panose="02020603050405020304" pitchFamily="18" charset="0"/>
                        </a:rPr>
                        <a:t> table stores Feedback detail.</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818118432"/>
              </p:ext>
            </p:extLst>
          </p:nvPr>
        </p:nvGraphicFramePr>
        <p:xfrm>
          <a:off x="620462" y="3356992"/>
          <a:ext cx="8128002" cy="3119568"/>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90947">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532231">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1</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Fid</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dirty="0">
                          <a:solidFill>
                            <a:srgbClr val="00B050"/>
                          </a:solidFill>
                          <a:effectLst/>
                          <a:latin typeface="Times New Roman" pitchFamily="18" charset="0"/>
                          <a:ea typeface="Verdana"/>
                          <a:cs typeface="Times New Roman" pitchFamily="18" charset="0"/>
                        </a:rPr>
                        <a:t>Primary Key</a:t>
                      </a:r>
                      <a:endParaRPr lang="en-IN" sz="1400" dirty="0">
                        <a:solidFill>
                          <a:srgbClr val="00B050"/>
                        </a:solidFill>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Defines the  unique Feedback Id.</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777022">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2</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Feedback</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Varchar</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250</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US" sz="1400" kern="1200">
                          <a:solidFill>
                            <a:srgbClr val="000000"/>
                          </a:solidFill>
                          <a:effectLst/>
                          <a:latin typeface="Times New Roman" pitchFamily="18" charset="0"/>
                          <a:ea typeface="Verdana"/>
                          <a:cs typeface="Times New Roman" pitchFamily="18" charset="0"/>
                        </a:rPr>
                        <a:t>Not Null</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Customer’s Feedback. </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587848">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3</a:t>
                      </a: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DOF</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Date</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Not Null</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a:solidFill>
                            <a:srgbClr val="000000"/>
                          </a:solidFill>
                          <a:effectLst/>
                          <a:latin typeface="Times New Roman" pitchFamily="18" charset="0"/>
                          <a:ea typeface="Verdana"/>
                          <a:cs typeface="Times New Roman" pitchFamily="18" charset="0"/>
                        </a:rPr>
                        <a:t>This field stores Date of Feedback.</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r>
              <a:tr h="370840">
                <a:tc>
                  <a:txBody>
                    <a:bodyPr/>
                    <a:lstStyle/>
                    <a:p>
                      <a:pPr algn="ctr">
                        <a:lnSpc>
                          <a:spcPct val="115000"/>
                        </a:lnSpc>
                        <a:spcAft>
                          <a:spcPts val="1000"/>
                        </a:spcAft>
                      </a:pPr>
                      <a:r>
                        <a:rPr lang="en-IN" sz="1400">
                          <a:effectLst/>
                          <a:latin typeface="Times New Roman" pitchFamily="18" charset="0"/>
                          <a:ea typeface="Calibri"/>
                          <a:cs typeface="Times New Roman" pitchFamily="18" charset="0"/>
                        </a:rPr>
                        <a:t>4</a:t>
                      </a: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Userid</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Int</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eaLnBrk="0" fontAlgn="base" hangingPunct="0">
                        <a:lnSpc>
                          <a:spcPct val="115000"/>
                        </a:lnSpc>
                        <a:spcBef>
                          <a:spcPts val="575"/>
                        </a:spcBef>
                        <a:spcAft>
                          <a:spcPts val="0"/>
                        </a:spcAft>
                      </a:pPr>
                      <a:r>
                        <a:rPr lang="en-IN" sz="1400" kern="1200">
                          <a:solidFill>
                            <a:srgbClr val="000000"/>
                          </a:solidFill>
                          <a:effectLst/>
                          <a:latin typeface="Times New Roman" pitchFamily="18" charset="0"/>
                          <a:ea typeface="Verdana"/>
                          <a:cs typeface="Times New Roman" pitchFamily="18" charset="0"/>
                        </a:rPr>
                        <a:t>-</a:t>
                      </a:r>
                      <a:endParaRPr lang="en-IN" sz="140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gn="ctr">
                        <a:lnSpc>
                          <a:spcPct val="150000"/>
                        </a:lnSpc>
                        <a:spcAft>
                          <a:spcPts val="0"/>
                        </a:spcAft>
                      </a:pPr>
                      <a:r>
                        <a:rPr lang="en-US" sz="1400" kern="1200" dirty="0">
                          <a:solidFill>
                            <a:srgbClr val="FF0000"/>
                          </a:solidFill>
                          <a:effectLst/>
                          <a:latin typeface="Times New Roman" pitchFamily="18" charset="0"/>
                          <a:ea typeface="Verdana"/>
                          <a:cs typeface="Times New Roman" pitchFamily="18" charset="0"/>
                        </a:rPr>
                        <a:t>Foreign Key</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c>
                  <a:txBody>
                    <a:bodyPr/>
                    <a:lstStyle/>
                    <a:p>
                      <a:pPr>
                        <a:lnSpc>
                          <a:spcPct val="150000"/>
                        </a:lnSpc>
                        <a:spcAft>
                          <a:spcPts val="0"/>
                        </a:spcAft>
                      </a:pPr>
                      <a:r>
                        <a:rPr lang="en-US" sz="1400" kern="1200" dirty="0">
                          <a:solidFill>
                            <a:srgbClr val="000000"/>
                          </a:solidFill>
                          <a:effectLst/>
                          <a:latin typeface="Times New Roman" pitchFamily="18" charset="0"/>
                          <a:ea typeface="Verdana"/>
                          <a:cs typeface="Times New Roman" pitchFamily="18" charset="0"/>
                        </a:rPr>
                        <a:t>This field stores User Id as foreign key from User table. </a:t>
                      </a:r>
                      <a:endParaRPr lang="en-IN" sz="1400" dirty="0">
                        <a:effectLst/>
                        <a:latin typeface="Times New Roman" pitchFamily="18" charset="0"/>
                        <a:ea typeface="Times New Roman"/>
                        <a:cs typeface="Times New Roman" pitchFamily="18" charset="0"/>
                      </a:endParaRPr>
                    </a:p>
                  </a:txBody>
                  <a:tcPr>
                    <a:solidFill>
                      <a:schemeClr val="bg1">
                        <a:lumMod val="95000"/>
                      </a:schemeClr>
                    </a:solidFill>
                  </a:tcPr>
                </a:tc>
              </a:tr>
            </a:tbl>
          </a:graphicData>
        </a:graphic>
      </p:graphicFrame>
      <p:sp>
        <p:nvSpPr>
          <p:cNvPr id="11" name="Title 6"/>
          <p:cNvSpPr txBox="1">
            <a:spLocks/>
          </p:cNvSpPr>
          <p:nvPr/>
        </p:nvSpPr>
        <p:spPr>
          <a:xfrm>
            <a:off x="0" y="692696"/>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a:solidFill>
                  <a:schemeClr val="accent2">
                    <a:lumMod val="75000"/>
                  </a:schemeClr>
                </a:solidFill>
                <a:latin typeface="Times New Roman" panose="02020603050405020304" pitchFamily="18" charset="0"/>
                <a:cs typeface="Times New Roman" panose="02020603050405020304" pitchFamily="18" charset="0"/>
              </a:rPr>
              <a:t> </a:t>
            </a: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Feedback</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686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72008"/>
            <a:ext cx="9144000" cy="836712"/>
          </a:xfrm>
        </p:spPr>
        <p:txBody>
          <a:bodyPr>
            <a:normAutofit fontScale="90000"/>
          </a:bodyPr>
          <a:lstStyle/>
          <a:p>
            <a:pPr algn="ctr"/>
            <a:r>
              <a:rPr lang="en-US" sz="4000" b="1" u="sng" dirty="0" smtClean="0">
                <a:solidFill>
                  <a:schemeClr val="accent2">
                    <a:lumMod val="75000"/>
                  </a:schemeClr>
                </a:solidFill>
                <a:latin typeface="Times New Roman" panose="02020603050405020304" pitchFamily="18" charset="0"/>
                <a:cs typeface="Times New Roman" panose="02020603050405020304" pitchFamily="18" charset="0"/>
              </a:rPr>
              <a:t>Data Dictionary</a:t>
            </a:r>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IN" dirty="0"/>
          </a:p>
        </p:txBody>
      </p:sp>
      <p:graphicFrame>
        <p:nvGraphicFramePr>
          <p:cNvPr id="9" name="Table 8"/>
          <p:cNvGraphicFramePr>
            <a:graphicFrameLocks noGrp="1"/>
          </p:cNvGraphicFramePr>
          <p:nvPr>
            <p:extLst>
              <p:ext uri="{D42A27DB-BD31-4B8C-83A1-F6EECF244321}">
                <p14:modId xmlns:p14="http://schemas.microsoft.com/office/powerpoint/2010/main" val="3205490263"/>
              </p:ext>
            </p:extLst>
          </p:nvPr>
        </p:nvGraphicFramePr>
        <p:xfrm>
          <a:off x="611560" y="1524392"/>
          <a:ext cx="8128000" cy="1483360"/>
        </p:xfrm>
        <a:graphic>
          <a:graphicData uri="http://schemas.openxmlformats.org/drawingml/2006/table">
            <a:tbl>
              <a:tblPr firstRow="1" bandRow="1">
                <a:tableStyleId>{8A107856-5554-42FB-B03E-39F5DBC370BA}</a:tableStyleId>
              </a:tblPr>
              <a:tblGrid>
                <a:gridCol w="4064000"/>
                <a:gridCol w="4064000"/>
              </a:tblGrid>
              <a:tr h="370840">
                <a:tc>
                  <a:txBody>
                    <a:bodyPr/>
                    <a:lstStyle/>
                    <a:p>
                      <a:r>
                        <a:rPr lang="en-IN" sz="1400" b="1" dirty="0" smtClean="0">
                          <a:latin typeface="Times New Roman" panose="02020603050405020304" pitchFamily="18" charset="0"/>
                          <a:cs typeface="Times New Roman" panose="02020603050405020304" pitchFamily="18" charset="0"/>
                        </a:rPr>
                        <a:t>Table Name</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b="1" dirty="0" smtClean="0">
                          <a:latin typeface="Times New Roman" panose="02020603050405020304" pitchFamily="18" charset="0"/>
                          <a:cs typeface="Times New Roman" panose="02020603050405020304" pitchFamily="18" charset="0"/>
                        </a:rPr>
                        <a:t>Secondcar_Post</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Primary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Carid</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Foreign Key</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solidFill>
                            <a:srgbClr val="00B0F0"/>
                          </a:solidFill>
                          <a:latin typeface="Times New Roman" panose="02020603050405020304" pitchFamily="18" charset="0"/>
                          <a:cs typeface="Times New Roman" panose="02020603050405020304" pitchFamily="18" charset="0"/>
                        </a:rPr>
                        <a:t>Vid (Table:-</a:t>
                      </a:r>
                      <a:r>
                        <a:rPr lang="en-IN" sz="1400" baseline="0" dirty="0" smtClean="0">
                          <a:solidFill>
                            <a:srgbClr val="00B0F0"/>
                          </a:solidFill>
                          <a:latin typeface="Times New Roman" panose="02020603050405020304" pitchFamily="18" charset="0"/>
                          <a:cs typeface="Times New Roman" panose="02020603050405020304" pitchFamily="18" charset="0"/>
                        </a:rPr>
                        <a:t> Vehicle)</a:t>
                      </a:r>
                      <a:endParaRPr lang="en-IN" sz="1400" dirty="0">
                        <a:solidFill>
                          <a:srgbClr val="00B0F0"/>
                        </a:solidFill>
                        <a:latin typeface="Times New Roman" panose="02020603050405020304" pitchFamily="18" charset="0"/>
                        <a:cs typeface="Times New Roman" panose="02020603050405020304" pitchFamily="18" charset="0"/>
                      </a:endParaRPr>
                    </a:p>
                  </a:txBody>
                  <a:tcPr>
                    <a:solidFill>
                      <a:schemeClr val="bg1">
                        <a:lumMod val="95000"/>
                      </a:schemeClr>
                    </a:solidFill>
                  </a:tcPr>
                </a:tc>
              </a:tr>
              <a:tr h="370840">
                <a:tc>
                  <a:txBody>
                    <a:bodyPr/>
                    <a:lstStyle/>
                    <a:p>
                      <a:r>
                        <a:rPr lang="en-IN" sz="1400" b="1" dirty="0" smtClean="0">
                          <a:latin typeface="Times New Roman" panose="02020603050405020304" pitchFamily="18" charset="0"/>
                          <a:cs typeface="Times New Roman" panose="02020603050405020304" pitchFamily="18" charset="0"/>
                        </a:rPr>
                        <a:t>Description</a:t>
                      </a:r>
                      <a:endParaRPr lang="en-IN" sz="1400" b="1"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kumimoji="0" lang="en-IN" sz="1400" kern="1200" dirty="0" smtClean="0">
                          <a:solidFill>
                            <a:schemeClr val="dk1"/>
                          </a:solidFill>
                          <a:effectLst/>
                          <a:latin typeface="Times New Roman" pitchFamily="18" charset="0"/>
                          <a:ea typeface="+mn-ea"/>
                          <a:cs typeface="Times New Roman" pitchFamily="18" charset="0"/>
                        </a:rPr>
                        <a:t>This table stores Second-hand Car details.</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9732440"/>
              </p:ext>
            </p:extLst>
          </p:nvPr>
        </p:nvGraphicFramePr>
        <p:xfrm>
          <a:off x="611560" y="3573016"/>
          <a:ext cx="8128002" cy="3215023"/>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129850">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15280">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1</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Carid</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B050"/>
                          </a:solidFill>
                          <a:effectLst/>
                          <a:latin typeface="Times New Roman"/>
                          <a:ea typeface="+mn-ea"/>
                          <a:cs typeface="Times New Roman"/>
                        </a:rPr>
                        <a:t>Primary Key</a:t>
                      </a:r>
                      <a:endParaRPr lang="en-IN" sz="1400" dirty="0">
                        <a:solidFill>
                          <a:srgbClr val="00B050"/>
                        </a:solidFill>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Define the Unique Car Id.</a:t>
                      </a:r>
                      <a:endParaRPr lang="en-IN" sz="1400">
                        <a:effectLst/>
                        <a:latin typeface="Calibri"/>
                        <a:ea typeface="Calibri"/>
                        <a:cs typeface="Times New Roman"/>
                      </a:endParaRPr>
                    </a:p>
                  </a:txBody>
                  <a:tcPr>
                    <a:solidFill>
                      <a:schemeClr val="bg1">
                        <a:lumMod val="95000"/>
                      </a:schemeClr>
                    </a:solidFill>
                  </a:tcPr>
                </a:tc>
              </a:tr>
              <a:tr h="220746">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2</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Vid</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_</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FF0000"/>
                          </a:solidFill>
                          <a:effectLst/>
                          <a:latin typeface="Times New Roman"/>
                          <a:ea typeface="+mn-ea"/>
                          <a:cs typeface="Times New Roman"/>
                        </a:rPr>
                        <a:t>Foreign Key</a:t>
                      </a:r>
                      <a:endParaRPr lang="en-IN" sz="1400" dirty="0">
                        <a:solidFill>
                          <a:srgbClr val="FF0000"/>
                        </a:solidFill>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US" sz="1400" kern="1200">
                          <a:solidFill>
                            <a:srgbClr val="000000"/>
                          </a:solidFill>
                          <a:effectLst/>
                          <a:latin typeface="Times New Roman"/>
                          <a:ea typeface="+mn-ea"/>
                          <a:cs typeface="Times New Roman"/>
                        </a:rPr>
                        <a:t>This field stored VId as foreign key from Vehicle Table.</a:t>
                      </a:r>
                      <a:endParaRPr lang="en-IN" sz="1400">
                        <a:effectLst/>
                        <a:latin typeface="Calibri"/>
                        <a:ea typeface="Calibri"/>
                        <a:cs typeface="Times New Roman"/>
                      </a:endParaRPr>
                    </a:p>
                  </a:txBody>
                  <a:tcPr>
                    <a:solidFill>
                      <a:schemeClr val="bg1">
                        <a:lumMod val="95000"/>
                      </a:schemeClr>
                    </a:solidFill>
                  </a:tcPr>
                </a:tc>
              </a:tr>
              <a:tr h="513509">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3</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CarImg</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Varchar</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50</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a:effectLst/>
                          <a:latin typeface="Times New Roman"/>
                          <a:ea typeface="Calibri"/>
                          <a:cs typeface="Times New Roman"/>
                        </a:rPr>
                        <a:t>This field stores Car image.</a:t>
                      </a:r>
                      <a:endParaRPr lang="en-IN" sz="1400">
                        <a:effectLst/>
                        <a:latin typeface="Calibri"/>
                        <a:ea typeface="Calibri"/>
                        <a:cs typeface="Times New Roman"/>
                      </a:endParaRPr>
                    </a:p>
                  </a:txBody>
                  <a:tcPr>
                    <a:solidFill>
                      <a:schemeClr val="bg1">
                        <a:lumMod val="95000"/>
                      </a:schemeClr>
                    </a:solidFill>
                  </a:tcPr>
                </a:tc>
              </a:tr>
              <a:tr h="480294">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4</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Cardesp</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Varchar</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250</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a:effectLst/>
                          <a:latin typeface="Times New Roman"/>
                          <a:ea typeface="Calibri"/>
                          <a:cs typeface="Times New Roman"/>
                        </a:rPr>
                        <a:t>This field stores Car description.</a:t>
                      </a:r>
                      <a:endParaRPr lang="en-IN" sz="1400">
                        <a:effectLst/>
                        <a:latin typeface="Calibri"/>
                        <a:ea typeface="Calibri"/>
                        <a:cs typeface="Times New Roman"/>
                      </a:endParaRPr>
                    </a:p>
                  </a:txBody>
                  <a:tcPr>
                    <a:solidFill>
                      <a:schemeClr val="bg1">
                        <a:lumMod val="95000"/>
                      </a:schemeClr>
                    </a:solidFill>
                  </a:tcPr>
                </a:tc>
              </a:tr>
              <a:tr h="220746">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5</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DOP</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Date</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a:effectLst/>
                          <a:latin typeface="Times New Roman"/>
                          <a:ea typeface="Calibri"/>
                          <a:cs typeface="Times New Roman"/>
                        </a:rPr>
                        <a:t>This field stores date of Second-Hand car post.</a:t>
                      </a:r>
                      <a:endParaRPr lang="en-IN" sz="1400">
                        <a:effectLst/>
                        <a:latin typeface="Calibri"/>
                        <a:ea typeface="Calibri"/>
                        <a:cs typeface="Times New Roman"/>
                      </a:endParaRPr>
                    </a:p>
                  </a:txBody>
                  <a:tcPr>
                    <a:solidFill>
                      <a:schemeClr val="bg1">
                        <a:lumMod val="95000"/>
                      </a:schemeClr>
                    </a:solidFill>
                  </a:tcPr>
                </a:tc>
              </a:tr>
              <a:tr h="220746">
                <a:tc>
                  <a:txBody>
                    <a:bodyPr/>
                    <a:lstStyle/>
                    <a:p>
                      <a:pPr algn="just" fontAlgn="base">
                        <a:lnSpc>
                          <a:spcPct val="115000"/>
                        </a:lnSpc>
                        <a:spcAft>
                          <a:spcPts val="0"/>
                        </a:spcAft>
                      </a:pPr>
                      <a:r>
                        <a:rPr lang="en-IN" sz="1400" kern="1200">
                          <a:solidFill>
                            <a:srgbClr val="000000"/>
                          </a:solidFill>
                          <a:effectLst/>
                          <a:latin typeface="Times New Roman"/>
                          <a:ea typeface="+mn-ea"/>
                          <a:cs typeface="Times New Roman"/>
                        </a:rPr>
                        <a:t>6.</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KM</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This field stores Car KM till post.</a:t>
                      </a:r>
                      <a:endParaRPr lang="en-IN" sz="1400" dirty="0">
                        <a:effectLst/>
                        <a:latin typeface="Calibri"/>
                        <a:ea typeface="Calibri"/>
                        <a:cs typeface="Times New Roman"/>
                      </a:endParaRPr>
                    </a:p>
                  </a:txBody>
                  <a:tcPr>
                    <a:solidFill>
                      <a:schemeClr val="bg1">
                        <a:lumMod val="95000"/>
                      </a:schemeClr>
                    </a:solidFill>
                  </a:tcPr>
                </a:tc>
              </a:tr>
            </a:tbl>
          </a:graphicData>
        </a:graphic>
      </p:graphicFrame>
      <p:sp>
        <p:nvSpPr>
          <p:cNvPr id="11" name="Title 6"/>
          <p:cNvSpPr txBox="1">
            <a:spLocks/>
          </p:cNvSpPr>
          <p:nvPr/>
        </p:nvSpPr>
        <p:spPr>
          <a:xfrm>
            <a:off x="-323528" y="620688"/>
            <a:ext cx="9144000" cy="360040"/>
          </a:xfrm>
          <a:prstGeom prst="rect">
            <a:avLst/>
          </a:prstGeom>
        </p:spPr>
        <p:txBody>
          <a:bodyPr vert="horz" anchor="ctr">
            <a:no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2800" dirty="0" smtClean="0">
                <a:solidFill>
                  <a:schemeClr val="accent2">
                    <a:lumMod val="75000"/>
                  </a:schemeClr>
                </a:solidFill>
                <a:latin typeface="Times New Roman" panose="02020603050405020304" pitchFamily="18" charset="0"/>
                <a:cs typeface="Times New Roman" panose="02020603050405020304" pitchFamily="18" charset="0"/>
              </a:rPr>
              <a:t>       Secondcar_Post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985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01028881"/>
              </p:ext>
            </p:extLst>
          </p:nvPr>
        </p:nvGraphicFramePr>
        <p:xfrm>
          <a:off x="611560" y="332656"/>
          <a:ext cx="8128002" cy="6091304"/>
        </p:xfrm>
        <a:graphic>
          <a:graphicData uri="http://schemas.openxmlformats.org/drawingml/2006/table">
            <a:tbl>
              <a:tblPr firstRow="1" bandRow="1">
                <a:tableStyleId>{5DA37D80-6434-44D0-A028-1B22A696006F}</a:tableStyleId>
              </a:tblPr>
              <a:tblGrid>
                <a:gridCol w="466501"/>
                <a:gridCol w="1584102"/>
                <a:gridCol w="1081825"/>
                <a:gridCol w="643944"/>
                <a:gridCol w="1481070"/>
                <a:gridCol w="2870560"/>
              </a:tblGrid>
              <a:tr h="431266">
                <a:tc>
                  <a:txBody>
                    <a:bodyPr/>
                    <a:lstStyle/>
                    <a:p>
                      <a:pPr algn="ctr"/>
                      <a:r>
                        <a:rPr lang="en-IN" sz="1400" dirty="0" smtClean="0">
                          <a:latin typeface="Times New Roman" panose="02020603050405020304" pitchFamily="18" charset="0"/>
                          <a:cs typeface="Times New Roman" panose="02020603050405020304" pitchFamily="18" charset="0"/>
                        </a:rPr>
                        <a:t>NO</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Filed Name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Data Type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Size</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pPr algn="ctr"/>
                      <a:r>
                        <a:rPr lang="en-IN" sz="1400" dirty="0" smtClean="0">
                          <a:latin typeface="Times New Roman" panose="02020603050405020304" pitchFamily="18" charset="0"/>
                          <a:cs typeface="Times New Roman" panose="02020603050405020304" pitchFamily="18" charset="0"/>
                        </a:rPr>
                        <a:t>Constraint</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c>
                  <a:txBody>
                    <a:bodyPr/>
                    <a:lstStyle/>
                    <a:p>
                      <a:r>
                        <a:rPr lang="en-IN" sz="1400" dirty="0" smtClean="0">
                          <a:latin typeface="Times New Roman" panose="02020603050405020304" pitchFamily="18" charset="0"/>
                          <a:cs typeface="Times New Roman" panose="02020603050405020304" pitchFamily="18" charset="0"/>
                        </a:rPr>
                        <a:t>Description</a:t>
                      </a:r>
                      <a:endParaRPr lang="en-IN" sz="1400" dirty="0">
                        <a:latin typeface="Times New Roman" panose="02020603050405020304" pitchFamily="18" charset="0"/>
                        <a:cs typeface="Times New Roman" panose="02020603050405020304" pitchFamily="18" charset="0"/>
                      </a:endParaRPr>
                    </a:p>
                  </a:txBody>
                  <a:tcPr>
                    <a:solidFill>
                      <a:schemeClr val="bg1">
                        <a:lumMod val="95000"/>
                      </a:schemeClr>
                    </a:solidFill>
                  </a:tcPr>
                </a:tc>
              </a:tr>
              <a:tr h="431266">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7.</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IsDr</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To store car owner is Dr or Not .</a:t>
                      </a:r>
                      <a:endParaRPr lang="en-IN" sz="1400" dirty="0">
                        <a:effectLst/>
                        <a:latin typeface="Calibri"/>
                        <a:ea typeface="Calibri"/>
                        <a:cs typeface="Times New Roman"/>
                      </a:endParaRPr>
                    </a:p>
                  </a:txBody>
                  <a:tcPr>
                    <a:solidFill>
                      <a:schemeClr val="bg1">
                        <a:lumMod val="95000"/>
                      </a:schemeClr>
                    </a:solidFill>
                  </a:tcPr>
                </a:tc>
              </a:tr>
              <a:tr h="542399">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8.</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Price</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This field stores Car price.</a:t>
                      </a:r>
                      <a:endParaRPr lang="en-IN" sz="1400" dirty="0">
                        <a:effectLst/>
                        <a:latin typeface="Calibri"/>
                        <a:ea typeface="Calibri"/>
                        <a:cs typeface="Times New Roman"/>
                      </a:endParaRPr>
                    </a:p>
                  </a:txBody>
                  <a:tcPr>
                    <a:solidFill>
                      <a:schemeClr val="bg1">
                        <a:lumMod val="95000"/>
                      </a:schemeClr>
                    </a:solidFill>
                  </a:tcPr>
                </a:tc>
              </a:tr>
              <a:tr h="467531">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9.</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IsNegotiable</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To store car price is Negotiable or Not.</a:t>
                      </a:r>
                      <a:endParaRPr lang="en-IN" sz="1400" dirty="0">
                        <a:effectLst/>
                        <a:latin typeface="Calibri"/>
                        <a:ea typeface="Calibri"/>
                        <a:cs typeface="Times New Roman"/>
                      </a:endParaRPr>
                    </a:p>
                  </a:txBody>
                  <a:tcPr>
                    <a:solidFill>
                      <a:schemeClr val="bg1">
                        <a:lumMod val="95000"/>
                      </a:schemeClr>
                    </a:solidFill>
                  </a:tcPr>
                </a:tc>
              </a:tr>
              <a:tr h="460157">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10.</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Modelno</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smtClean="0">
                          <a:solidFill>
                            <a:srgbClr val="000000"/>
                          </a:solidFill>
                          <a:effectLst/>
                          <a:latin typeface="Times New Roman"/>
                          <a:ea typeface="+mn-ea"/>
                          <a:cs typeface="Times New Roman"/>
                        </a:rPr>
                        <a:t>Int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smtClean="0">
                          <a:solidFill>
                            <a:srgbClr val="000000"/>
                          </a:solidFill>
                          <a:effectLst/>
                          <a:latin typeface="Times New Roman"/>
                          <a:ea typeface="+mn-ea"/>
                          <a:cs typeface="Times New Roman"/>
                        </a:rPr>
                        <a:t>-</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This field stores Car model no.</a:t>
                      </a:r>
                      <a:endParaRPr lang="en-IN" sz="1400" dirty="0">
                        <a:effectLst/>
                        <a:latin typeface="Calibri"/>
                        <a:ea typeface="Calibri"/>
                        <a:cs typeface="Times New Roman"/>
                      </a:endParaRPr>
                    </a:p>
                  </a:txBody>
                  <a:tcPr>
                    <a:solidFill>
                      <a:schemeClr val="bg1">
                        <a:lumMod val="95000"/>
                      </a:schemeClr>
                    </a:solidFill>
                  </a:tcPr>
                </a:tc>
              </a:tr>
              <a:tr h="431083">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11.</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Year</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Date</a:t>
                      </a:r>
                      <a:endParaRPr lang="en-IN" sz="1400" dirty="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a:solidFill>
                            <a:srgbClr val="000000"/>
                          </a:solidFill>
                          <a:effectLst/>
                          <a:latin typeface="Times New Roman"/>
                          <a:ea typeface="+mn-ea"/>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fontAlgn="base">
                        <a:lnSpc>
                          <a:spcPct val="115000"/>
                        </a:lnSpc>
                        <a:spcAft>
                          <a:spcPts val="0"/>
                        </a:spcAft>
                      </a:pPr>
                      <a:r>
                        <a:rPr lang="en-IN" sz="1400" kern="1200" dirty="0">
                          <a:solidFill>
                            <a:srgbClr val="000000"/>
                          </a:solidFill>
                          <a:effectLst/>
                          <a:latin typeface="Times New Roman"/>
                          <a:ea typeface="+mn-ea"/>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gn="just" fontAlgn="base">
                        <a:lnSpc>
                          <a:spcPct val="115000"/>
                        </a:lnSpc>
                        <a:spcAft>
                          <a:spcPts val="0"/>
                        </a:spcAft>
                      </a:pPr>
                      <a:r>
                        <a:rPr lang="en-IN" sz="1400" dirty="0">
                          <a:effectLst/>
                          <a:latin typeface="Times New Roman"/>
                          <a:ea typeface="Calibri"/>
                          <a:cs typeface="Times New Roman"/>
                        </a:rPr>
                        <a:t>This field stores Car year.</a:t>
                      </a:r>
                      <a:endParaRPr lang="en-IN" sz="1400" dirty="0">
                        <a:effectLst/>
                        <a:latin typeface="Calibri"/>
                        <a:ea typeface="Calibri"/>
                        <a:cs typeface="Times New Roman"/>
                      </a:endParaRPr>
                    </a:p>
                  </a:txBody>
                  <a:tcPr>
                    <a:solidFill>
                      <a:schemeClr val="bg1">
                        <a:lumMod val="95000"/>
                      </a:schemeClr>
                    </a:solidFill>
                  </a:tcPr>
                </a:tc>
              </a:tr>
              <a:tr h="642593">
                <a:tc>
                  <a:txBody>
                    <a:bodyPr/>
                    <a:lstStyle/>
                    <a:p>
                      <a:pPr>
                        <a:lnSpc>
                          <a:spcPct val="115000"/>
                        </a:lnSpc>
                        <a:spcAft>
                          <a:spcPts val="1000"/>
                        </a:spcAft>
                      </a:pPr>
                      <a:r>
                        <a:rPr lang="en-IN" sz="1200" dirty="0">
                          <a:effectLst/>
                          <a:latin typeface="Times New Roman"/>
                          <a:ea typeface="Calibri"/>
                          <a:cs typeface="Times New Roman"/>
                        </a:rPr>
                        <a:t>12.</a:t>
                      </a:r>
                      <a:endParaRPr lang="en-IN" sz="11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IsFirstOwner</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smtClean="0">
                          <a:effectLst/>
                          <a:latin typeface="Times New Roman"/>
                          <a:ea typeface="Calibri"/>
                          <a:cs typeface="Times New Roman"/>
                        </a:rPr>
                        <a:t>Not</a:t>
                      </a:r>
                      <a:r>
                        <a:rPr lang="en-IN" sz="1400" baseline="0" dirty="0" smtClean="0">
                          <a:effectLst/>
                          <a:latin typeface="Times New Roman"/>
                          <a:ea typeface="Calibri"/>
                          <a:cs typeface="Times New Roman"/>
                        </a:rPr>
                        <a:t> Null</a:t>
                      </a:r>
                      <a:endParaRPr lang="en-IN" sz="140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a:effectLst/>
                          <a:latin typeface="Times New Roman"/>
                          <a:ea typeface="Calibri"/>
                          <a:cs typeface="Times New Roman"/>
                        </a:rPr>
                        <a:t>Define the Car owner.</a:t>
                      </a:r>
                      <a:endParaRPr lang="en-IN" sz="1400">
                        <a:effectLst/>
                        <a:latin typeface="Calibri"/>
                        <a:ea typeface="Calibri"/>
                        <a:cs typeface="Times New Roman"/>
                      </a:endParaRPr>
                    </a:p>
                  </a:txBody>
                  <a:tcPr>
                    <a:solidFill>
                      <a:schemeClr val="bg1">
                        <a:lumMod val="95000"/>
                      </a:schemeClr>
                    </a:solidFill>
                  </a:tcPr>
                </a:tc>
              </a:tr>
              <a:tr h="642593">
                <a:tc>
                  <a:txBody>
                    <a:bodyPr/>
                    <a:lstStyle/>
                    <a:p>
                      <a:pPr>
                        <a:lnSpc>
                          <a:spcPct val="115000"/>
                        </a:lnSpc>
                        <a:spcAft>
                          <a:spcPts val="1000"/>
                        </a:spcAft>
                      </a:pPr>
                      <a:r>
                        <a:rPr lang="en-IN" sz="1200">
                          <a:effectLst/>
                          <a:latin typeface="Times New Roman"/>
                          <a:ea typeface="Calibri"/>
                          <a:cs typeface="Times New Roman"/>
                        </a:rPr>
                        <a:t>13.</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Fueltype</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Varchar</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20</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a:effectLst/>
                          <a:latin typeface="Times New Roman"/>
                          <a:ea typeface="Calibri"/>
                          <a:cs typeface="Times New Roman"/>
                        </a:rPr>
                        <a:t>This field stores Car fuel type.</a:t>
                      </a:r>
                      <a:endParaRPr lang="en-IN" sz="1400">
                        <a:effectLst/>
                        <a:latin typeface="Calibri"/>
                        <a:ea typeface="Calibri"/>
                        <a:cs typeface="Times New Roman"/>
                      </a:endParaRPr>
                    </a:p>
                  </a:txBody>
                  <a:tcPr>
                    <a:solidFill>
                      <a:schemeClr val="bg1">
                        <a:lumMod val="95000"/>
                      </a:schemeClr>
                    </a:solidFill>
                  </a:tcPr>
                </a:tc>
              </a:tr>
              <a:tr h="642593">
                <a:tc>
                  <a:txBody>
                    <a:bodyPr/>
                    <a:lstStyle/>
                    <a:p>
                      <a:pPr>
                        <a:lnSpc>
                          <a:spcPct val="115000"/>
                        </a:lnSpc>
                        <a:spcAft>
                          <a:spcPts val="1000"/>
                        </a:spcAft>
                      </a:pPr>
                      <a:r>
                        <a:rPr lang="en-IN" sz="1200">
                          <a:effectLst/>
                          <a:latin typeface="Times New Roman"/>
                          <a:ea typeface="Calibri"/>
                          <a:cs typeface="Times New Roman"/>
                        </a:rPr>
                        <a:t>14.</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Carcolour</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Varchar</a:t>
                      </a:r>
                      <a:endParaRPr lang="en-IN" sz="1400" dirty="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20</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a:effectLst/>
                          <a:latin typeface="Times New Roman"/>
                          <a:ea typeface="Calibri"/>
                          <a:cs typeface="Times New Roman"/>
                        </a:rPr>
                        <a:t>This field stores Car colour.</a:t>
                      </a:r>
                      <a:endParaRPr lang="en-IN" sz="1400">
                        <a:effectLst/>
                        <a:latin typeface="Calibri"/>
                        <a:ea typeface="Calibri"/>
                        <a:cs typeface="Times New Roman"/>
                      </a:endParaRPr>
                    </a:p>
                  </a:txBody>
                  <a:tcPr>
                    <a:solidFill>
                      <a:schemeClr val="bg1">
                        <a:lumMod val="95000"/>
                      </a:schemeClr>
                    </a:solidFill>
                  </a:tcPr>
                </a:tc>
              </a:tr>
              <a:tr h="642593">
                <a:tc>
                  <a:txBody>
                    <a:bodyPr/>
                    <a:lstStyle/>
                    <a:p>
                      <a:pPr>
                        <a:lnSpc>
                          <a:spcPct val="115000"/>
                        </a:lnSpc>
                        <a:spcAft>
                          <a:spcPts val="1000"/>
                        </a:spcAft>
                      </a:pPr>
                      <a:r>
                        <a:rPr lang="en-IN" sz="1200">
                          <a:effectLst/>
                          <a:latin typeface="Times New Roman"/>
                          <a:ea typeface="Calibri"/>
                          <a:cs typeface="Times New Roman"/>
                        </a:rPr>
                        <a:t>15.</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Withpolicy</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Not Null</a:t>
                      </a:r>
                      <a:endParaRPr lang="en-IN" sz="140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IN" sz="1400">
                          <a:effectLst/>
                          <a:latin typeface="Times New Roman"/>
                          <a:ea typeface="Calibri"/>
                          <a:cs typeface="Times New Roman"/>
                        </a:rPr>
                        <a:t>This field stores Car is with Policy or Not.</a:t>
                      </a:r>
                      <a:endParaRPr lang="en-IN" sz="1400">
                        <a:effectLst/>
                        <a:latin typeface="Calibri"/>
                        <a:ea typeface="Calibri"/>
                        <a:cs typeface="Times New Roman"/>
                      </a:endParaRPr>
                    </a:p>
                  </a:txBody>
                  <a:tcPr>
                    <a:solidFill>
                      <a:schemeClr val="bg1">
                        <a:lumMod val="95000"/>
                      </a:schemeClr>
                    </a:solidFill>
                  </a:tcPr>
                </a:tc>
              </a:tr>
              <a:tr h="642593">
                <a:tc>
                  <a:txBody>
                    <a:bodyPr/>
                    <a:lstStyle/>
                    <a:p>
                      <a:pPr>
                        <a:lnSpc>
                          <a:spcPct val="115000"/>
                        </a:lnSpc>
                        <a:spcAft>
                          <a:spcPts val="1000"/>
                        </a:spcAft>
                      </a:pPr>
                      <a:r>
                        <a:rPr lang="en-IN" sz="1200">
                          <a:effectLst/>
                          <a:latin typeface="Times New Roman"/>
                          <a:ea typeface="Calibri"/>
                          <a:cs typeface="Times New Roman"/>
                        </a:rPr>
                        <a:t>16.</a:t>
                      </a:r>
                      <a:endParaRPr lang="en-IN" sz="11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IsDisplay </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Bit</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a:effectLst/>
                          <a:latin typeface="Times New Roman"/>
                          <a:ea typeface="Calibri"/>
                          <a:cs typeface="Times New Roman"/>
                        </a:rPr>
                        <a:t>_</a:t>
                      </a:r>
                      <a:endParaRPr lang="en-IN" sz="1400">
                        <a:effectLst/>
                        <a:latin typeface="Calibri"/>
                        <a:ea typeface="Calibri"/>
                        <a:cs typeface="Times New Roman"/>
                      </a:endParaRPr>
                    </a:p>
                  </a:txBody>
                  <a:tcPr>
                    <a:solidFill>
                      <a:schemeClr val="bg1">
                        <a:lumMod val="95000"/>
                      </a:schemeClr>
                    </a:solidFill>
                  </a:tcPr>
                </a:tc>
                <a:tc>
                  <a:txBody>
                    <a:bodyPr/>
                    <a:lstStyle/>
                    <a:p>
                      <a:pPr algn="ctr">
                        <a:lnSpc>
                          <a:spcPct val="115000"/>
                        </a:lnSpc>
                        <a:spcAft>
                          <a:spcPts val="1000"/>
                        </a:spcAft>
                      </a:pPr>
                      <a:r>
                        <a:rPr lang="en-IN" sz="1400" dirty="0">
                          <a:effectLst/>
                          <a:latin typeface="Times New Roman"/>
                          <a:ea typeface="Calibri"/>
                          <a:cs typeface="Times New Roman"/>
                        </a:rPr>
                        <a:t>Not Null</a:t>
                      </a:r>
                      <a:endParaRPr lang="en-IN" sz="1400" dirty="0">
                        <a:effectLst/>
                        <a:latin typeface="Calibri"/>
                        <a:ea typeface="Calibri"/>
                        <a:cs typeface="Times New Roman"/>
                      </a:endParaRPr>
                    </a:p>
                  </a:txBody>
                  <a:tcPr>
                    <a:solidFill>
                      <a:schemeClr val="bg1">
                        <a:lumMod val="95000"/>
                      </a:schemeClr>
                    </a:solidFill>
                  </a:tcPr>
                </a:tc>
                <a:tc>
                  <a:txBody>
                    <a:bodyPr/>
                    <a:lstStyle/>
                    <a:p>
                      <a:pPr>
                        <a:lnSpc>
                          <a:spcPct val="115000"/>
                        </a:lnSpc>
                        <a:spcAft>
                          <a:spcPts val="1000"/>
                        </a:spcAft>
                      </a:pPr>
                      <a:r>
                        <a:rPr lang="en-US" sz="1400" dirty="0">
                          <a:effectLst/>
                          <a:latin typeface="Times New Roman"/>
                          <a:ea typeface="Calibri"/>
                          <a:cs typeface="Times New Roman"/>
                        </a:rPr>
                        <a:t>This field stores Car display or not.</a:t>
                      </a:r>
                      <a:endParaRPr lang="en-IN" sz="1400" dirty="0">
                        <a:effectLst/>
                        <a:latin typeface="Calibri"/>
                        <a:ea typeface="Calibri"/>
                        <a:cs typeface="Times New Roman"/>
                      </a:endParaRPr>
                    </a:p>
                  </a:txBody>
                  <a:tcPr>
                    <a:solidFill>
                      <a:schemeClr val="bg1">
                        <a:lumMod val="95000"/>
                      </a:schemeClr>
                    </a:solidFill>
                  </a:tcPr>
                </a:tc>
              </a:tr>
            </a:tbl>
          </a:graphicData>
        </a:graphic>
      </p:graphicFrame>
    </p:spTree>
    <p:extLst>
      <p:ext uri="{BB962C8B-B14F-4D97-AF65-F5344CB8AC3E}">
        <p14:creationId xmlns:p14="http://schemas.microsoft.com/office/powerpoint/2010/main" val="308709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67544" y="1772816"/>
            <a:ext cx="8229599" cy="4608702"/>
          </a:xfrm>
        </p:spPr>
        <p:txBody>
          <a:bodyPr>
            <a:noAutofit/>
          </a:bodyPr>
          <a:lstStyle/>
          <a:p>
            <a:pPr>
              <a:buFont typeface="Wingdings" panose="05000000000000000000" pitchFamily="2" charset="2"/>
              <a:buChar char="Ø"/>
            </a:pPr>
            <a:r>
              <a:rPr lang="en-US" sz="1400" dirty="0" smtClean="0">
                <a:latin typeface="Times New Roman" pitchFamily="18" charset="0"/>
                <a:cs typeface="Times New Roman" pitchFamily="18" charset="0"/>
              </a:rPr>
              <a:t>  It </a:t>
            </a:r>
            <a:r>
              <a:rPr lang="en-US" sz="1400" dirty="0">
                <a:latin typeface="Times New Roman" pitchFamily="18" charset="0"/>
                <a:cs typeface="Times New Roman" pitchFamily="18" charset="0"/>
              </a:rPr>
              <a:t>is </a:t>
            </a:r>
            <a:r>
              <a:rPr lang="en-IN" sz="1400" dirty="0" smtClean="0">
                <a:solidFill>
                  <a:schemeClr val="accent2">
                    <a:lumMod val="75000"/>
                  </a:schemeClr>
                </a:solidFill>
                <a:latin typeface="Times New Roman" panose="02020603050405020304" pitchFamily="18" charset="0"/>
                <a:cs typeface="Times New Roman" panose="02020603050405020304" pitchFamily="18" charset="0"/>
              </a:rPr>
              <a:t>semi manual </a:t>
            </a:r>
            <a:r>
              <a:rPr lang="en-IN" sz="1400" dirty="0" smtClean="0">
                <a:latin typeface="Times New Roman" panose="02020603050405020304" pitchFamily="18" charset="0"/>
                <a:cs typeface="Times New Roman" panose="02020603050405020304" pitchFamily="18" charset="0"/>
              </a:rPr>
              <a:t>system.</a:t>
            </a:r>
            <a:endParaRPr lang="en-IN" sz="1400" dirty="0">
              <a:ln w="0"/>
              <a:latin typeface="Times New Roman" panose="02020603050405020304" pitchFamily="18" charset="0"/>
              <a:cs typeface="Times New Roman" panose="02020603050405020304" pitchFamily="18" charset="0"/>
            </a:endParaRPr>
          </a:p>
          <a:p>
            <a:pPr marL="0" indent="0">
              <a:buNone/>
            </a:pPr>
            <a:endParaRPr lang="en-IN" sz="1400" dirty="0">
              <a:solidFill>
                <a:schemeClr val="accent2">
                  <a:lumMod val="75000"/>
                </a:schemeClr>
              </a:solidFill>
              <a:latin typeface="Times New Roman" pitchFamily="18" charset="0"/>
              <a:cs typeface="Times New Roman" pitchFamily="18" charset="0"/>
            </a:endParaRPr>
          </a:p>
          <a:p>
            <a:pPr>
              <a:buFont typeface="Wingdings" panose="05000000000000000000" pitchFamily="2" charset="2"/>
              <a:buChar char="Ø"/>
            </a:pPr>
            <a:r>
              <a:rPr lang="en-IN" sz="1400" dirty="0">
                <a:ln w="0"/>
                <a:solidFill>
                  <a:schemeClr val="accent2">
                    <a:lumMod val="75000"/>
                  </a:schemeClr>
                </a:solidFill>
                <a:latin typeface="Times New Roman" panose="02020603050405020304" pitchFamily="18" charset="0"/>
                <a:cs typeface="Times New Roman" panose="02020603050405020304" pitchFamily="18" charset="0"/>
              </a:rPr>
              <a:t> </a:t>
            </a:r>
            <a:r>
              <a:rPr lang="en-US" sz="1400" dirty="0">
                <a:latin typeface="Times New Roman" pitchFamily="18" charset="0"/>
                <a:cs typeface="Times New Roman" pitchFamily="18" charset="0"/>
              </a:rPr>
              <a:t>Customers must have to </a:t>
            </a:r>
            <a:r>
              <a:rPr lang="en-US" sz="1400" dirty="0">
                <a:solidFill>
                  <a:schemeClr val="accent2">
                    <a:lumMod val="75000"/>
                  </a:schemeClr>
                </a:solidFill>
                <a:latin typeface="Times New Roman" pitchFamily="18" charset="0"/>
                <a:cs typeface="Times New Roman" pitchFamily="18" charset="0"/>
              </a:rPr>
              <a:t>walk-in at service </a:t>
            </a:r>
            <a:r>
              <a:rPr lang="en-US" sz="1400" dirty="0" smtClean="0">
                <a:solidFill>
                  <a:schemeClr val="accent2">
                    <a:lumMod val="75000"/>
                  </a:schemeClr>
                </a:solidFill>
                <a:latin typeface="Times New Roman" pitchFamily="18" charset="0"/>
                <a:cs typeface="Times New Roman" pitchFamily="18" charset="0"/>
              </a:rPr>
              <a:t>center</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every time to get services  </a:t>
            </a:r>
            <a:endParaRPr lang="en-US" sz="1400" dirty="0" smtClean="0">
              <a:latin typeface="Times New Roman" pitchFamily="18" charset="0"/>
              <a:cs typeface="Times New Roman" pitchFamily="18" charset="0"/>
            </a:endParaRPr>
          </a:p>
          <a:p>
            <a:pPr marL="0" indent="0">
              <a:buNone/>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       &amp; </a:t>
            </a:r>
            <a:r>
              <a:rPr lang="en-US" sz="1400" dirty="0">
                <a:solidFill>
                  <a:schemeClr val="accent2">
                    <a:lumMod val="75000"/>
                  </a:schemeClr>
                </a:solidFill>
                <a:latin typeface="Times New Roman" pitchFamily="18" charset="0"/>
                <a:cs typeface="Times New Roman" pitchFamily="18" charset="0"/>
              </a:rPr>
              <a:t>Fit Accessories</a:t>
            </a:r>
            <a:r>
              <a:rPr lang="en-US" sz="1400" dirty="0">
                <a:solidFill>
                  <a:srgbClr val="FF0000"/>
                </a:solidFill>
                <a:latin typeface="Times New Roman" pitchFamily="18" charset="0"/>
                <a:cs typeface="Times New Roman" pitchFamily="18" charset="0"/>
              </a:rPr>
              <a:t>.</a:t>
            </a: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solidFill>
                  <a:schemeClr val="accent2">
                    <a:lumMod val="75000"/>
                  </a:schemeClr>
                </a:solidFill>
                <a:latin typeface="Times New Roman" panose="02020603050405020304" pitchFamily="18" charset="0"/>
                <a:cs typeface="Times New Roman" panose="02020603050405020304" pitchFamily="18" charset="0"/>
              </a:rPr>
              <a:t> </a:t>
            </a:r>
            <a:r>
              <a:rPr lang="en-US" sz="1400" dirty="0">
                <a:latin typeface="Times New Roman" pitchFamily="18" charset="0"/>
                <a:cs typeface="Times New Roman" pitchFamily="18" charset="0"/>
              </a:rPr>
              <a:t>Sometimes it happens </a:t>
            </a:r>
            <a:r>
              <a:rPr lang="en-US" sz="1400" dirty="0">
                <a:solidFill>
                  <a:schemeClr val="accent2">
                    <a:lumMod val="75000"/>
                  </a:schemeClr>
                </a:solidFill>
                <a:latin typeface="Times New Roman" pitchFamily="18" charset="0"/>
                <a:cs typeface="Times New Roman" pitchFamily="18" charset="0"/>
              </a:rPr>
              <a:t>crowded</a:t>
            </a:r>
            <a:r>
              <a:rPr lang="en-US" sz="1400" dirty="0">
                <a:latin typeface="Times New Roman" pitchFamily="18" charset="0"/>
                <a:cs typeface="Times New Roman" pitchFamily="18" charset="0"/>
              </a:rPr>
              <a:t> vehicles</a:t>
            </a:r>
            <a:r>
              <a:rPr lang="en-US" sz="1400" dirty="0" smtClean="0">
                <a:latin typeface="Times New Roman" pitchFamily="18" charset="0"/>
                <a:cs typeface="Times New Roman" pitchFamily="18" charset="0"/>
              </a:rPr>
              <a:t>.</a:t>
            </a:r>
            <a:endParaRPr lang="en-IN" sz="1400" dirty="0">
              <a:latin typeface="Times New Roman" panose="02020603050405020304" pitchFamily="18" charset="0"/>
              <a:cs typeface="Times New Roman" panose="02020603050405020304" pitchFamily="18" charset="0"/>
            </a:endParaRPr>
          </a:p>
          <a:p>
            <a:pPr marL="68580" indent="0">
              <a:buNone/>
            </a:pPr>
            <a:endParaRPr lang="en-US" sz="1400" dirty="0" smtClean="0">
              <a:latin typeface="Times New Roman" pitchFamily="18" charset="0"/>
              <a:cs typeface="Times New Roman" pitchFamily="18" charset="0"/>
            </a:endParaRPr>
          </a:p>
          <a:p>
            <a:pPr>
              <a:buFont typeface="Wingdings" panose="05000000000000000000" pitchFamily="2" charset="2"/>
              <a:buChar char="Ø"/>
            </a:pPr>
            <a:r>
              <a:rPr lang="en-US" sz="1400" dirty="0">
                <a:latin typeface="Times New Roman" pitchFamily="18" charset="0"/>
                <a:cs typeface="Times New Roman" pitchFamily="18" charset="0"/>
              </a:rPr>
              <a:t> Customer has to specify  </a:t>
            </a:r>
            <a:r>
              <a:rPr lang="en-US" sz="1400" dirty="0">
                <a:solidFill>
                  <a:schemeClr val="accent2">
                    <a:lumMod val="75000"/>
                  </a:schemeClr>
                </a:solidFill>
                <a:latin typeface="Times New Roman" pitchFamily="18" charset="0"/>
                <a:cs typeface="Times New Roman" pitchFamily="18" charset="0"/>
              </a:rPr>
              <a:t>manually</a:t>
            </a:r>
            <a:r>
              <a:rPr lang="en-US" sz="1400" dirty="0">
                <a:latin typeface="Times New Roman" pitchFamily="18" charset="0"/>
                <a:cs typeface="Times New Roman" pitchFamily="18" charset="0"/>
              </a:rPr>
              <a:t> problem of his vehicle and </a:t>
            </a:r>
            <a:r>
              <a:rPr lang="en-US" sz="1400" dirty="0">
                <a:solidFill>
                  <a:schemeClr val="accent2">
                    <a:lumMod val="75000"/>
                  </a:schemeClr>
                </a:solidFill>
                <a:latin typeface="Times New Roman" pitchFamily="18" charset="0"/>
                <a:cs typeface="Times New Roman" pitchFamily="18" charset="0"/>
              </a:rPr>
              <a:t>what service</a:t>
            </a:r>
            <a:r>
              <a:rPr lang="en-US" sz="1400" dirty="0">
                <a:latin typeface="Times New Roman" pitchFamily="18" charset="0"/>
                <a:cs typeface="Times New Roman" pitchFamily="18" charset="0"/>
              </a:rPr>
              <a:t> they want.</a:t>
            </a:r>
            <a:endParaRPr lang="en-IN" sz="1400" dirty="0">
              <a:ln w="0"/>
              <a:latin typeface="Times New Roman" panose="02020603050405020304" pitchFamily="18" charset="0"/>
              <a:cs typeface="Times New Roman" panose="02020603050405020304" pitchFamily="18" charset="0"/>
            </a:endParaRPr>
          </a:p>
          <a:p>
            <a:pPr marL="0" indent="0">
              <a:buNone/>
            </a:pPr>
            <a:endParaRPr lang="en-IN" sz="1400" dirty="0">
              <a:solidFill>
                <a:schemeClr val="accent2">
                  <a:lumMod val="75000"/>
                </a:schemeClr>
              </a:solidFill>
              <a:latin typeface="Times New Roman" pitchFamily="18" charset="0"/>
              <a:cs typeface="Times New Roman" pitchFamily="18" charset="0"/>
            </a:endParaRPr>
          </a:p>
          <a:p>
            <a:pPr>
              <a:buFont typeface="Wingdings" panose="05000000000000000000" pitchFamily="2" charset="2"/>
              <a:buChar char="Ø"/>
            </a:pPr>
            <a:r>
              <a:rPr lang="en-US" sz="1400" dirty="0">
                <a:latin typeface="Times New Roman" pitchFamily="18" charset="0"/>
                <a:cs typeface="Times New Roman" pitchFamily="18" charset="0"/>
              </a:rPr>
              <a:t>Customer has to count </a:t>
            </a:r>
            <a:r>
              <a:rPr lang="en-US" sz="1400" dirty="0">
                <a:solidFill>
                  <a:schemeClr val="accent2">
                    <a:lumMod val="75000"/>
                  </a:schemeClr>
                </a:solidFill>
                <a:latin typeface="Times New Roman" pitchFamily="18" charset="0"/>
                <a:cs typeface="Times New Roman" pitchFamily="18" charset="0"/>
              </a:rPr>
              <a:t>number of services</a:t>
            </a:r>
            <a:r>
              <a:rPr lang="en-US" sz="1400" dirty="0">
                <a:latin typeface="Times New Roman" pitchFamily="18" charset="0"/>
                <a:cs typeface="Times New Roman" pitchFamily="18" charset="0"/>
              </a:rPr>
              <a:t> and his </a:t>
            </a:r>
            <a:r>
              <a:rPr lang="en-US" sz="1400" dirty="0">
                <a:solidFill>
                  <a:schemeClr val="accent2">
                    <a:lumMod val="75000"/>
                  </a:schemeClr>
                </a:solidFill>
                <a:latin typeface="Times New Roman" pitchFamily="18" charset="0"/>
                <a:cs typeface="Times New Roman" pitchFamily="18" charset="0"/>
              </a:rPr>
              <a:t>current package.</a:t>
            </a:r>
            <a:endParaRPr lang="en-IN" sz="1400" dirty="0">
              <a:solidFill>
                <a:schemeClr val="accent2">
                  <a:lumMod val="75000"/>
                </a:schemeClr>
              </a:solidFill>
              <a:latin typeface="Times New Roman" panose="02020603050405020304" pitchFamily="18" charset="0"/>
              <a:cs typeface="Times New Roman" panose="02020603050405020304" pitchFamily="18" charset="0"/>
            </a:endParaRPr>
          </a:p>
          <a:p>
            <a:pPr marL="0" indent="0">
              <a:buNone/>
            </a:pPr>
            <a:endParaRPr lang="en-IN" sz="1400" dirty="0">
              <a:solidFill>
                <a:schemeClr val="accent2">
                  <a:lumMod val="75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solidFill>
                  <a:schemeClr val="accent2">
                    <a:lumMod val="75000"/>
                  </a:schemeClr>
                </a:solidFill>
                <a:latin typeface="Times New Roman" panose="02020603050405020304" pitchFamily="18" charset="0"/>
                <a:cs typeface="Times New Roman" panose="02020603050405020304" pitchFamily="18" charset="0"/>
              </a:rPr>
              <a:t> </a:t>
            </a:r>
            <a:r>
              <a:rPr lang="en-US" sz="1400" dirty="0">
                <a:solidFill>
                  <a:schemeClr val="accent2">
                    <a:lumMod val="75000"/>
                  </a:schemeClr>
                </a:solidFill>
                <a:latin typeface="Times New Roman" pitchFamily="18" charset="0"/>
                <a:cs typeface="Times New Roman" pitchFamily="18" charset="0"/>
              </a:rPr>
              <a:t>Record searching</a:t>
            </a:r>
            <a:r>
              <a:rPr lang="en-US" sz="1400" dirty="0">
                <a:latin typeface="Times New Roman" pitchFamily="18" charset="0"/>
                <a:cs typeface="Times New Roman" pitchFamily="18" charset="0"/>
              </a:rPr>
              <a:t> process are very time consuming</a:t>
            </a:r>
            <a:r>
              <a:rPr lang="en-US" sz="1400" dirty="0" smtClean="0">
                <a:latin typeface="Times New Roman" pitchFamily="18" charset="0"/>
                <a:cs typeface="Times New Roman" pitchFamily="18" charset="0"/>
              </a:rPr>
              <a:t>.</a:t>
            </a:r>
          </a:p>
          <a:p>
            <a:pPr>
              <a:buFont typeface="Wingdings" panose="05000000000000000000" pitchFamily="2" charset="2"/>
              <a:buChar char="Ø"/>
            </a:pPr>
            <a:endParaRPr lang="en-US" sz="1400" dirty="0" smtClean="0">
              <a:latin typeface="Times New Roman" pitchFamily="18" charset="0"/>
              <a:cs typeface="Times New Roman" pitchFamily="18" charset="0"/>
            </a:endParaRPr>
          </a:p>
          <a:p>
            <a:pPr marL="320040" lvl="1" indent="-320040">
              <a:spcBef>
                <a:spcPts val="700"/>
              </a:spcBef>
              <a:buClr>
                <a:schemeClr val="accent2"/>
              </a:buClr>
              <a:buSzPct val="60000"/>
              <a:buFont typeface="Wingdings" panose="05000000000000000000" pitchFamily="2" charset="2"/>
              <a:buChar char="Ø"/>
            </a:pPr>
            <a:r>
              <a:rPr lang="en-US" sz="1400" dirty="0">
                <a:latin typeface="Times New Roman" pitchFamily="18" charset="0"/>
                <a:cs typeface="Times New Roman" pitchFamily="18" charset="0"/>
              </a:rPr>
              <a:t>For any </a:t>
            </a:r>
            <a:r>
              <a:rPr lang="en-US" sz="1400" dirty="0">
                <a:solidFill>
                  <a:schemeClr val="accent2">
                    <a:lumMod val="75000"/>
                  </a:schemeClr>
                </a:solidFill>
                <a:latin typeface="Times New Roman" pitchFamily="18" charset="0"/>
                <a:cs typeface="Times New Roman" pitchFamily="18" charset="0"/>
              </a:rPr>
              <a:t>complains</a:t>
            </a:r>
            <a:r>
              <a:rPr lang="en-US" sz="1400" dirty="0">
                <a:latin typeface="Times New Roman" pitchFamily="18" charset="0"/>
                <a:cs typeface="Times New Roman" pitchFamily="18" charset="0"/>
              </a:rPr>
              <a:t> and </a:t>
            </a:r>
            <a:r>
              <a:rPr lang="en-US" sz="1400" dirty="0">
                <a:solidFill>
                  <a:schemeClr val="accent2">
                    <a:lumMod val="75000"/>
                  </a:schemeClr>
                </a:solidFill>
                <a:latin typeface="Times New Roman" pitchFamily="18" charset="0"/>
                <a:cs typeface="Times New Roman" pitchFamily="18" charset="0"/>
              </a:rPr>
              <a:t>feedback</a:t>
            </a:r>
            <a:r>
              <a:rPr lang="en-US" sz="1400" dirty="0">
                <a:latin typeface="Times New Roman" pitchFamily="18" charset="0"/>
                <a:cs typeface="Times New Roman" pitchFamily="18" charset="0"/>
              </a:rPr>
              <a:t>, customers have to come or call</a:t>
            </a:r>
            <a:r>
              <a:rPr lang="en-US" sz="1400" dirty="0" smtClean="0">
                <a:latin typeface="Times New Roman" pitchFamily="18" charset="0"/>
                <a:cs typeface="Times New Roman" pitchFamily="18" charset="0"/>
              </a:rPr>
              <a:t>.</a:t>
            </a:r>
          </a:p>
          <a:p>
            <a:pPr marL="320040" lvl="1" indent="-320040">
              <a:spcBef>
                <a:spcPts val="700"/>
              </a:spcBef>
              <a:buClr>
                <a:schemeClr val="accent2"/>
              </a:buClr>
              <a:buSzPct val="60000"/>
              <a:buFont typeface="Wingdings" panose="05000000000000000000" pitchFamily="2" charset="2"/>
              <a:buChar char="Ø"/>
            </a:pPr>
            <a:endParaRPr lang="en-US" sz="1400" dirty="0">
              <a:latin typeface="Times New Roman" pitchFamily="18" charset="0"/>
              <a:cs typeface="Times New Roman" pitchFamily="18" charset="0"/>
            </a:endParaRPr>
          </a:p>
          <a:p>
            <a:pPr>
              <a:buFont typeface="Wingdings" panose="05000000000000000000" pitchFamily="2" charset="2"/>
              <a:buChar char="Ø"/>
            </a:pPr>
            <a:r>
              <a:rPr lang="en-US" sz="1400" dirty="0">
                <a:solidFill>
                  <a:schemeClr val="accent2">
                    <a:lumMod val="75000"/>
                  </a:schemeClr>
                </a:solidFill>
                <a:latin typeface="Times New Roman" pitchFamily="18" charset="0"/>
                <a:cs typeface="Times New Roman" pitchFamily="18" charset="0"/>
              </a:rPr>
              <a:t>Stock</a:t>
            </a:r>
            <a:r>
              <a:rPr lang="en-US" sz="1400" dirty="0">
                <a:latin typeface="Times New Roman" pitchFamily="18" charset="0"/>
                <a:cs typeface="Times New Roman" pitchFamily="18" charset="0"/>
              </a:rPr>
              <a:t> is managed manually.</a:t>
            </a:r>
            <a:endParaRPr lang="en-US" sz="1400" dirty="0" smtClean="0">
              <a:latin typeface="Times New Roman" pitchFamily="18" charset="0"/>
              <a:cs typeface="Times New Roman" pitchFamily="18" charset="0"/>
            </a:endParaRPr>
          </a:p>
          <a:p>
            <a:pPr>
              <a:buFont typeface="Wingdings" panose="05000000000000000000" pitchFamily="2" charset="2"/>
              <a:buChar char="Ø"/>
            </a:pPr>
            <a:endParaRPr lang="en-IN" sz="1400" dirty="0">
              <a:latin typeface="Times New Roman" panose="02020603050405020304" pitchFamily="18" charset="0"/>
              <a:cs typeface="Times New Roman" panose="02020603050405020304" pitchFamily="18" charset="0"/>
            </a:endParaRPr>
          </a:p>
          <a:p>
            <a:pPr marL="68580" indent="0">
              <a:buNone/>
            </a:pPr>
            <a:endParaRPr lang="en-US" sz="1400" dirty="0">
              <a:latin typeface="Times New Roman" pitchFamily="18" charset="0"/>
              <a:cs typeface="Times New Roman" pitchFamily="18" charset="0"/>
            </a:endParaRPr>
          </a:p>
        </p:txBody>
      </p:sp>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732018" y="1556792"/>
            <a:ext cx="1256665" cy="157099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1815" y="4755307"/>
            <a:ext cx="1219200" cy="12192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1815" y="3288447"/>
            <a:ext cx="1219200" cy="121920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
        <p:nvSpPr>
          <p:cNvPr id="13" name="Title 1"/>
          <p:cNvSpPr>
            <a:spLocks noGrp="1"/>
          </p:cNvSpPr>
          <p:nvPr>
            <p:ph type="title"/>
          </p:nvPr>
        </p:nvSpPr>
        <p:spPr>
          <a:xfrm>
            <a:off x="1" y="30088"/>
            <a:ext cx="9144000" cy="878632"/>
          </a:xfrm>
        </p:spPr>
        <p:txBody>
          <a:bodyPr>
            <a:noAutofit/>
          </a:bodyPr>
          <a:lstStyle/>
          <a:p>
            <a:pPr algn="ctr"/>
            <a:r>
              <a:rPr lang="en-US" sz="3600" b="1" u="sng" dirty="0">
                <a:solidFill>
                  <a:schemeClr val="accent2">
                    <a:lumMod val="75000"/>
                  </a:schemeClr>
                </a:solidFill>
                <a:latin typeface="Times New Roman" panose="02020603050405020304" pitchFamily="18" charset="0"/>
                <a:cs typeface="Times New Roman" panose="02020603050405020304" pitchFamily="18" charset="0"/>
              </a:rPr>
              <a:t>EXSITING SYSTEM</a:t>
            </a:r>
            <a:endParaRPr lang="en-US" sz="3600" b="1" u="sng"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352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6512" y="-27384"/>
            <a:ext cx="9144000" cy="523220"/>
          </a:xfrm>
          <a:prstGeom prst="rect">
            <a:avLst/>
          </a:prstGeom>
        </p:spPr>
        <p:txBody>
          <a:bodyPr wrap="square">
            <a:spAutoFit/>
          </a:bodyPr>
          <a:lstStyle/>
          <a:p>
            <a:pPr algn="ctr">
              <a:spcBef>
                <a:spcPct val="0"/>
              </a:spcBef>
              <a:buClr>
                <a:schemeClr val="accent1"/>
              </a:buClr>
              <a:buSzPct val="65000"/>
              <a:defRPr/>
            </a:pPr>
            <a:r>
              <a:rPr lang="en-US" sz="2800" b="1" dirty="0" smtClean="0">
                <a:solidFill>
                  <a:schemeClr val="accent2">
                    <a:lumMod val="75000"/>
                  </a:schemeClr>
                </a:solidFill>
                <a:latin typeface="Times New Roman" panose="02020603050405020304" pitchFamily="18" charset="0"/>
                <a:cs typeface="Times New Roman" panose="02020603050405020304" pitchFamily="18" charset="0"/>
              </a:rPr>
              <a:t> </a:t>
            </a:r>
            <a:r>
              <a:rPr lang="en-IN" sz="2800" b="1" dirty="0" smtClean="0">
                <a:solidFill>
                  <a:schemeClr val="accent2">
                    <a:lumMod val="75000"/>
                  </a:schemeClr>
                </a:solidFill>
                <a:latin typeface="Times New Roman" pitchFamily="18" charset="0"/>
                <a:cs typeface="Times New Roman" pitchFamily="18" charset="0"/>
              </a:rPr>
              <a:t>Class Diagram</a:t>
            </a:r>
            <a:endParaRPr lang="en-IN" sz="2800" b="1" dirty="0">
              <a:solidFill>
                <a:schemeClr val="accent2">
                  <a:lumMod val="75000"/>
                </a:schemeClr>
              </a:solidFill>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692696"/>
            <a:ext cx="8496944"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4852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872"/>
            <a:ext cx="9119046" cy="990600"/>
          </a:xfrm>
        </p:spPr>
        <p:txBody>
          <a:bodyPr>
            <a:normAutofit/>
          </a:bodyPr>
          <a:lstStyle/>
          <a:p>
            <a:pPr algn="ctr"/>
            <a:r>
              <a:rPr lang="en-IN" sz="3600" b="1" dirty="0" smtClean="0">
                <a:solidFill>
                  <a:schemeClr val="accent2">
                    <a:lumMod val="75000"/>
                  </a:schemeClr>
                </a:solidFill>
                <a:latin typeface="Times New Roman" pitchFamily="18" charset="0"/>
                <a:cs typeface="Times New Roman" pitchFamily="18" charset="0"/>
              </a:rPr>
              <a:t>Process Description</a:t>
            </a:r>
            <a:endParaRPr lang="en-IN" sz="3600" b="1" dirty="0">
              <a:solidFill>
                <a:schemeClr val="accent2">
                  <a:lumMod val="75000"/>
                </a:schemeClr>
              </a:solidFill>
            </a:endParaRPr>
          </a:p>
        </p:txBody>
      </p:sp>
      <p:pic>
        <p:nvPicPr>
          <p:cNvPr id="18" name="Picture 2" descr="C:\Users\admin\Desktop\AMS\user_accounts.png"/>
          <p:cNvPicPr>
            <a:picLocks noChangeAspect="1" noChangeArrowheads="1"/>
          </p:cNvPicPr>
          <p:nvPr/>
        </p:nvPicPr>
        <p:blipFill>
          <a:blip r:embed="rId2" cstate="print"/>
          <a:srcRect/>
          <a:stretch>
            <a:fillRect/>
          </a:stretch>
        </p:blipFill>
        <p:spPr bwMode="auto">
          <a:xfrm>
            <a:off x="786028" y="2065784"/>
            <a:ext cx="1219200" cy="1219200"/>
          </a:xfrm>
          <a:prstGeom prst="rect">
            <a:avLst/>
          </a:prstGeom>
          <a:noFill/>
        </p:spPr>
      </p:pic>
      <p:sp>
        <p:nvSpPr>
          <p:cNvPr id="19" name="Rectangle 18"/>
          <p:cNvSpPr/>
          <p:nvPr/>
        </p:nvSpPr>
        <p:spPr>
          <a:xfrm>
            <a:off x="421052" y="3070701"/>
            <a:ext cx="2206732" cy="646331"/>
          </a:xfrm>
          <a:prstGeom prst="rect">
            <a:avLst/>
          </a:prstGeom>
        </p:spPr>
        <p:txBody>
          <a:bodyPr wrap="square">
            <a:spAutoFit/>
          </a:bodyPr>
          <a:lstStyle/>
          <a:p>
            <a:endParaRPr lang="en-GB" dirty="0" smtClean="0">
              <a:latin typeface="Times New Roman" pitchFamily="18" charset="0"/>
              <a:cs typeface="Times New Roman" pitchFamily="18" charset="0"/>
            </a:endParaRPr>
          </a:p>
          <a:p>
            <a:r>
              <a:rPr lang="en-IN" b="1" u="sng" dirty="0" smtClean="0">
                <a:latin typeface="Times New Roman" pitchFamily="18" charset="0"/>
                <a:cs typeface="Times New Roman" pitchFamily="18" charset="0"/>
              </a:rPr>
              <a:t>User Management</a:t>
            </a:r>
            <a:endParaRPr lang="en-IN" b="1" u="sng" dirty="0">
              <a:latin typeface="Times New Roman" pitchFamily="18" charset="0"/>
              <a:cs typeface="Times New Roman" pitchFamily="18" charset="0"/>
            </a:endParaRPr>
          </a:p>
        </p:txBody>
      </p:sp>
      <p:pic>
        <p:nvPicPr>
          <p:cNvPr id="20" name="Picture 3" descr="C:\Users\admin\Desktop\AMS\laptop-128.png"/>
          <p:cNvPicPr>
            <a:picLocks noChangeAspect="1" noChangeArrowheads="1"/>
          </p:cNvPicPr>
          <p:nvPr/>
        </p:nvPicPr>
        <p:blipFill>
          <a:blip r:embed="rId3" cstate="print"/>
          <a:srcRect/>
          <a:stretch>
            <a:fillRect/>
          </a:stretch>
        </p:blipFill>
        <p:spPr bwMode="auto">
          <a:xfrm>
            <a:off x="3764004" y="1700808"/>
            <a:ext cx="1625600" cy="1625600"/>
          </a:xfrm>
          <a:prstGeom prst="rect">
            <a:avLst/>
          </a:prstGeom>
          <a:noFill/>
        </p:spPr>
      </p:pic>
      <p:sp>
        <p:nvSpPr>
          <p:cNvPr id="21" name="Rectangle 20"/>
          <p:cNvSpPr/>
          <p:nvPr/>
        </p:nvSpPr>
        <p:spPr>
          <a:xfrm>
            <a:off x="3517396" y="3068960"/>
            <a:ext cx="2206732" cy="646331"/>
          </a:xfrm>
          <a:prstGeom prst="rect">
            <a:avLst/>
          </a:prstGeom>
        </p:spPr>
        <p:txBody>
          <a:bodyPr wrap="square">
            <a:spAutoFit/>
          </a:bodyPr>
          <a:lstStyle/>
          <a:p>
            <a:pPr algn="ctr"/>
            <a:endParaRPr lang="en-GB" dirty="0" smtClean="0">
              <a:latin typeface="Times New Roman" pitchFamily="18" charset="0"/>
              <a:cs typeface="Times New Roman" pitchFamily="18" charset="0"/>
            </a:endParaRPr>
          </a:p>
          <a:p>
            <a:pPr algn="ctr"/>
            <a:r>
              <a:rPr lang="en-IN" b="1" u="sng" dirty="0" smtClean="0">
                <a:latin typeface="Times New Roman" pitchFamily="18" charset="0"/>
                <a:cs typeface="Times New Roman" pitchFamily="18" charset="0"/>
              </a:rPr>
              <a:t>Task</a:t>
            </a:r>
            <a:r>
              <a:rPr lang="en-IN" b="1" u="sng" dirty="0">
                <a:latin typeface="Times New Roman" pitchFamily="18" charset="0"/>
                <a:cs typeface="Times New Roman" pitchFamily="18" charset="0"/>
              </a:rPr>
              <a:t> </a:t>
            </a:r>
            <a:r>
              <a:rPr lang="en-IN" b="1" u="sng" dirty="0" smtClean="0">
                <a:latin typeface="Times New Roman" pitchFamily="18" charset="0"/>
                <a:cs typeface="Times New Roman" pitchFamily="18" charset="0"/>
              </a:rPr>
              <a:t> Allocation</a:t>
            </a:r>
            <a:endParaRPr lang="en-IN" b="1" u="sng" dirty="0">
              <a:latin typeface="Times New Roman" pitchFamily="18" charset="0"/>
              <a:cs typeface="Times New Roman" pitchFamily="18" charset="0"/>
            </a:endParaRPr>
          </a:p>
        </p:txBody>
      </p:sp>
      <p:sp>
        <p:nvSpPr>
          <p:cNvPr id="22" name="Rectangle 21"/>
          <p:cNvSpPr/>
          <p:nvPr/>
        </p:nvSpPr>
        <p:spPr>
          <a:xfrm>
            <a:off x="6541732" y="2998693"/>
            <a:ext cx="2206732" cy="646331"/>
          </a:xfrm>
          <a:prstGeom prst="rect">
            <a:avLst/>
          </a:prstGeom>
        </p:spPr>
        <p:txBody>
          <a:bodyPr wrap="square">
            <a:spAutoFit/>
          </a:bodyPr>
          <a:lstStyle/>
          <a:p>
            <a:endParaRPr lang="en-GB" dirty="0" smtClean="0">
              <a:latin typeface="Times New Roman" pitchFamily="18" charset="0"/>
              <a:cs typeface="Times New Roman" pitchFamily="18" charset="0"/>
            </a:endParaRPr>
          </a:p>
          <a:p>
            <a:pPr algn="ctr"/>
            <a:r>
              <a:rPr lang="en-IN" b="1" u="sng" dirty="0" smtClean="0">
                <a:latin typeface="Times New Roman" pitchFamily="18" charset="0"/>
                <a:cs typeface="Times New Roman" pitchFamily="18" charset="0"/>
              </a:rPr>
              <a:t>Stock Usage</a:t>
            </a:r>
            <a:endParaRPr lang="en-IN" b="1" u="sng" dirty="0">
              <a:latin typeface="Times New Roman" pitchFamily="18" charset="0"/>
              <a:cs typeface="Times New Roman" pitchFamily="18" charset="0"/>
            </a:endParaRPr>
          </a:p>
        </p:txBody>
      </p:sp>
      <p:pic>
        <p:nvPicPr>
          <p:cNvPr id="23" name="Picture 7" descr="C:\Users\admin\Desktop\AMS\681127-display.png"/>
          <p:cNvPicPr>
            <a:picLocks noChangeAspect="1" noChangeArrowheads="1"/>
          </p:cNvPicPr>
          <p:nvPr/>
        </p:nvPicPr>
        <p:blipFill>
          <a:blip r:embed="rId4" cstate="print"/>
          <a:srcRect/>
          <a:stretch>
            <a:fillRect/>
          </a:stretch>
        </p:blipFill>
        <p:spPr bwMode="auto">
          <a:xfrm>
            <a:off x="2226188" y="4658072"/>
            <a:ext cx="1219200" cy="1219200"/>
          </a:xfrm>
          <a:prstGeom prst="rect">
            <a:avLst/>
          </a:prstGeom>
          <a:noFill/>
        </p:spPr>
      </p:pic>
      <p:sp>
        <p:nvSpPr>
          <p:cNvPr id="24" name="Rectangle 23"/>
          <p:cNvSpPr/>
          <p:nvPr/>
        </p:nvSpPr>
        <p:spPr>
          <a:xfrm>
            <a:off x="2102752" y="5733256"/>
            <a:ext cx="1702676" cy="646331"/>
          </a:xfrm>
          <a:prstGeom prst="rect">
            <a:avLst/>
          </a:prstGeom>
        </p:spPr>
        <p:txBody>
          <a:bodyPr wrap="square">
            <a:spAutoFit/>
          </a:bodyPr>
          <a:lstStyle/>
          <a:p>
            <a:endParaRPr lang="en-GB" dirty="0" smtClean="0">
              <a:latin typeface="Times New Roman" pitchFamily="18" charset="0"/>
              <a:cs typeface="Times New Roman" pitchFamily="18" charset="0"/>
            </a:endParaRPr>
          </a:p>
          <a:p>
            <a:pPr algn="ctr"/>
            <a:r>
              <a:rPr lang="en-IN" b="1" u="sng" dirty="0" smtClean="0">
                <a:latin typeface="Times New Roman" pitchFamily="18" charset="0"/>
                <a:cs typeface="Times New Roman" pitchFamily="18" charset="0"/>
              </a:rPr>
              <a:t>Task Status</a:t>
            </a:r>
            <a:endParaRPr lang="en-IN" b="1" u="sng" dirty="0">
              <a:latin typeface="Times New Roman" pitchFamily="18" charset="0"/>
              <a:cs typeface="Times New Roman" pitchFamily="18" charset="0"/>
            </a:endParaRPr>
          </a:p>
        </p:txBody>
      </p:sp>
      <p:pic>
        <p:nvPicPr>
          <p:cNvPr id="25" name="Picture 8" descr="C:\Users\admin\Desktop\AMS\modules_complaint.png"/>
          <p:cNvPicPr>
            <a:picLocks noChangeAspect="1" noChangeArrowheads="1"/>
          </p:cNvPicPr>
          <p:nvPr/>
        </p:nvPicPr>
        <p:blipFill>
          <a:blip r:embed="rId5" cstate="print"/>
          <a:srcRect/>
          <a:stretch>
            <a:fillRect/>
          </a:stretch>
        </p:blipFill>
        <p:spPr bwMode="auto">
          <a:xfrm>
            <a:off x="5538556" y="4658072"/>
            <a:ext cx="1219200" cy="1219200"/>
          </a:xfrm>
          <a:prstGeom prst="rect">
            <a:avLst/>
          </a:prstGeom>
          <a:noFill/>
        </p:spPr>
      </p:pic>
      <p:sp>
        <p:nvSpPr>
          <p:cNvPr id="26" name="Rectangle 25"/>
          <p:cNvSpPr/>
          <p:nvPr/>
        </p:nvSpPr>
        <p:spPr>
          <a:xfrm>
            <a:off x="5199096" y="5733256"/>
            <a:ext cx="2134724" cy="646331"/>
          </a:xfrm>
          <a:prstGeom prst="rect">
            <a:avLst/>
          </a:prstGeom>
        </p:spPr>
        <p:txBody>
          <a:bodyPr wrap="square">
            <a:spAutoFit/>
          </a:bodyPr>
          <a:lstStyle/>
          <a:p>
            <a:endParaRPr lang="en-GB" dirty="0" smtClean="0">
              <a:latin typeface="Times New Roman" pitchFamily="18" charset="0"/>
              <a:cs typeface="Times New Roman" pitchFamily="18" charset="0"/>
            </a:endParaRPr>
          </a:p>
          <a:p>
            <a:pPr algn="ctr"/>
            <a:r>
              <a:rPr lang="en-IN" b="1" u="sng" dirty="0" smtClean="0">
                <a:latin typeface="Times New Roman" pitchFamily="18" charset="0"/>
                <a:cs typeface="Times New Roman" pitchFamily="18" charset="0"/>
              </a:rPr>
              <a:t>Manage Feedback</a:t>
            </a:r>
            <a:endParaRPr lang="en-IN" b="1" u="sng" dirty="0">
              <a:latin typeface="Times New Roman" pitchFamily="18" charset="0"/>
              <a:cs typeface="Times New Roman" pitchFamily="18" charset="0"/>
            </a:endParaRPr>
          </a:p>
        </p:txBody>
      </p:sp>
      <p:pic>
        <p:nvPicPr>
          <p:cNvPr id="27" name="Picture 2" descr="C:\Users\admin\Desktop\Stock Us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1264" y="1700809"/>
            <a:ext cx="1702676"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877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1143000"/>
          </a:xfrm>
        </p:spPr>
        <p:txBody>
          <a:bodyPr>
            <a:normAutofit/>
          </a:bodyPr>
          <a:lstStyle/>
          <a:p>
            <a:r>
              <a:rPr lang="en-IN" sz="3600" b="1" dirty="0">
                <a:solidFill>
                  <a:schemeClr val="accent2">
                    <a:lumMod val="75000"/>
                  </a:schemeClr>
                </a:solidFill>
                <a:latin typeface="Times New Roman" pitchFamily="18" charset="0"/>
                <a:cs typeface="Times New Roman" pitchFamily="18" charset="0"/>
              </a:rPr>
              <a:t>Process </a:t>
            </a:r>
            <a:r>
              <a:rPr lang="en-IN" sz="3600" b="1" dirty="0" smtClean="0">
                <a:solidFill>
                  <a:schemeClr val="accent2">
                    <a:lumMod val="75000"/>
                  </a:schemeClr>
                </a:solidFill>
                <a:latin typeface="Times New Roman" pitchFamily="18" charset="0"/>
                <a:cs typeface="Times New Roman" pitchFamily="18" charset="0"/>
              </a:rPr>
              <a:t>Description cont..</a:t>
            </a:r>
            <a:endParaRPr lang="en-IN" sz="4000" dirty="0"/>
          </a:p>
        </p:txBody>
      </p:sp>
      <p:sp>
        <p:nvSpPr>
          <p:cNvPr id="5" name="Rectangle 4"/>
          <p:cNvSpPr/>
          <p:nvPr/>
        </p:nvSpPr>
        <p:spPr>
          <a:xfrm>
            <a:off x="565621" y="1529408"/>
            <a:ext cx="8578379" cy="4031873"/>
          </a:xfrm>
          <a:prstGeom prst="rect">
            <a:avLst/>
          </a:prstGeom>
        </p:spPr>
        <p:txBody>
          <a:bodyPr wrap="square">
            <a:spAutoFit/>
          </a:bodyPr>
          <a:lstStyle/>
          <a:p>
            <a:pPr algn="just">
              <a:buClr>
                <a:schemeClr val="accent3"/>
              </a:buClr>
              <a:buFont typeface="Wingdings" pitchFamily="2" charset="2"/>
              <a:buChar char="v"/>
              <a:defRPr/>
            </a:pPr>
            <a:r>
              <a:rPr lang="en-US" sz="1400" b="1" dirty="0">
                <a:solidFill>
                  <a:srgbClr val="FF0000"/>
                </a:solidFill>
                <a:latin typeface="Times New Roman" pitchFamily="18" charset="0"/>
                <a:cs typeface="Times New Roman" pitchFamily="18" charset="0"/>
              </a:rPr>
              <a:t>User Management:- </a:t>
            </a:r>
          </a:p>
          <a:p>
            <a:pPr algn="just">
              <a:buClr>
                <a:schemeClr val="accent3"/>
              </a:buClr>
              <a:defRPr/>
            </a:pPr>
            <a:r>
              <a:rPr lang="en-US" sz="1400" b="1" dirty="0">
                <a:latin typeface="Times New Roman" pitchFamily="18" charset="0"/>
                <a:cs typeface="Times New Roman" pitchFamily="18" charset="0"/>
              </a:rPr>
              <a:t>	</a:t>
            </a:r>
            <a:r>
              <a:rPr lang="en-US" sz="1400" b="1" u="sng" dirty="0">
                <a:solidFill>
                  <a:srgbClr val="00B050"/>
                </a:solidFill>
                <a:latin typeface="Times New Roman" pitchFamily="18" charset="0"/>
                <a:cs typeface="Times New Roman" pitchFamily="18" charset="0"/>
              </a:rPr>
              <a:t>Registration</a:t>
            </a:r>
            <a:r>
              <a:rPr lang="en-US" sz="1400" b="1" dirty="0" smtClean="0">
                <a:solidFill>
                  <a:srgbClr val="00B050"/>
                </a:solidFill>
                <a:latin typeface="Times New Roman" pitchFamily="18" charset="0"/>
                <a:cs typeface="Times New Roman" pitchFamily="18" charset="0"/>
              </a:rPr>
              <a:t>:-</a:t>
            </a:r>
            <a:r>
              <a:rPr lang="en-US" sz="1400" dirty="0">
                <a:latin typeface="Times New Roman" pitchFamily="18" charset="0"/>
                <a:cs typeface="Times New Roman" pitchFamily="18" charset="0"/>
              </a:rPr>
              <a:t> Registration of operator and workers, and they can manage by admin.</a:t>
            </a:r>
          </a:p>
          <a:p>
            <a:pPr algn="just">
              <a:buClr>
                <a:schemeClr val="accent3"/>
              </a:buClr>
              <a:defRPr/>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Registration </a:t>
            </a:r>
            <a:r>
              <a:rPr lang="en-US" sz="1400" dirty="0">
                <a:latin typeface="Times New Roman" pitchFamily="18" charset="0"/>
                <a:cs typeface="Times New Roman" pitchFamily="18" charset="0"/>
              </a:rPr>
              <a:t>of Customers, and they can manage by operator.</a:t>
            </a:r>
          </a:p>
          <a:p>
            <a:pPr algn="just">
              <a:buClr>
                <a:schemeClr val="accent3"/>
              </a:buClr>
              <a:defRPr/>
            </a:pPr>
            <a:r>
              <a:rPr lang="en-US" sz="1400" b="1" dirty="0">
                <a:latin typeface="Times New Roman" pitchFamily="18" charset="0"/>
                <a:cs typeface="Times New Roman" pitchFamily="18" charset="0"/>
              </a:rPr>
              <a:t>	</a:t>
            </a:r>
            <a:r>
              <a:rPr lang="en-US" sz="1400" b="1" u="sng" dirty="0">
                <a:solidFill>
                  <a:srgbClr val="00B050"/>
                </a:solidFill>
                <a:latin typeface="Times New Roman" pitchFamily="18" charset="0"/>
                <a:cs typeface="Times New Roman" pitchFamily="18" charset="0"/>
              </a:rPr>
              <a:t>Login</a:t>
            </a:r>
            <a:r>
              <a:rPr lang="en-US" sz="1400" b="1" dirty="0" smtClean="0">
                <a:solidFill>
                  <a:srgbClr val="00B050"/>
                </a:solidFill>
                <a:latin typeface="Times New Roman" pitchFamily="18" charset="0"/>
                <a:cs typeface="Times New Roman" pitchFamily="18" charset="0"/>
              </a:rPr>
              <a:t>:-	     </a:t>
            </a:r>
            <a:r>
              <a:rPr lang="en-US" sz="1400" dirty="0">
                <a:latin typeface="Times New Roman" pitchFamily="18" charset="0"/>
                <a:cs typeface="Times New Roman" pitchFamily="18" charset="0"/>
              </a:rPr>
              <a:t>Login should be done by admin, operator, worker and customer</a:t>
            </a:r>
            <a:r>
              <a:rPr lang="en-US" sz="1400" dirty="0" smtClean="0">
                <a:latin typeface="Times New Roman" pitchFamily="18" charset="0"/>
                <a:cs typeface="Times New Roman" pitchFamily="18" charset="0"/>
              </a:rPr>
              <a:t>.</a:t>
            </a:r>
          </a:p>
          <a:p>
            <a:pPr algn="just">
              <a:buClr>
                <a:schemeClr val="accent3"/>
              </a:buClr>
              <a:defRPr/>
            </a:pPr>
            <a:endParaRPr lang="en-US" dirty="0" smtClean="0">
              <a:latin typeface="Times New Roman" pitchFamily="18" charset="0"/>
              <a:cs typeface="Times New Roman" pitchFamily="18" charset="0"/>
            </a:endParaRPr>
          </a:p>
          <a:p>
            <a:pPr algn="just">
              <a:buClr>
                <a:schemeClr val="accent3"/>
              </a:buClr>
              <a:buFont typeface="Wingdings" pitchFamily="2" charset="2"/>
              <a:buChar char="v"/>
              <a:defRPr/>
            </a:pPr>
            <a:r>
              <a:rPr lang="en-US" sz="1400" b="1" dirty="0">
                <a:latin typeface="Times New Roman" pitchFamily="18" charset="0"/>
                <a:cs typeface="Times New Roman" pitchFamily="18" charset="0"/>
              </a:rPr>
              <a:t> </a:t>
            </a:r>
            <a:r>
              <a:rPr lang="en-US" sz="1400" b="1" dirty="0">
                <a:solidFill>
                  <a:srgbClr val="FF0000"/>
                </a:solidFill>
                <a:latin typeface="Times New Roman" pitchFamily="18" charset="0"/>
                <a:cs typeface="Times New Roman" pitchFamily="18" charset="0"/>
              </a:rPr>
              <a:t>Task Allocation:-</a:t>
            </a:r>
          </a:p>
          <a:p>
            <a:pPr marL="400050" lvl="1" indent="0" algn="just">
              <a:buClr>
                <a:schemeClr val="accent3"/>
              </a:buClr>
              <a:buNone/>
              <a:defRPr/>
            </a:pPr>
            <a:r>
              <a:rPr lang="en-US" sz="1400" dirty="0">
                <a:latin typeface="Times New Roman" pitchFamily="18" charset="0"/>
                <a:cs typeface="Times New Roman" pitchFamily="18" charset="0"/>
              </a:rPr>
              <a:t>	Operator can assign task to workers as per customer </a:t>
            </a:r>
            <a:r>
              <a:rPr lang="en-US" sz="1400" dirty="0" smtClean="0">
                <a:latin typeface="Times New Roman" pitchFamily="18" charset="0"/>
                <a:cs typeface="Times New Roman" pitchFamily="18" charset="0"/>
              </a:rPr>
              <a:t>appointments.</a:t>
            </a:r>
          </a:p>
          <a:p>
            <a:pPr marL="400050" lvl="1" indent="0" algn="just">
              <a:buClr>
                <a:schemeClr val="accent3"/>
              </a:buClr>
              <a:buNone/>
              <a:defRPr/>
            </a:pPr>
            <a:endParaRPr lang="en-US" sz="1400" b="1" dirty="0">
              <a:latin typeface="Times New Roman" pitchFamily="18" charset="0"/>
              <a:cs typeface="Times New Roman" pitchFamily="18" charset="0"/>
            </a:endParaRPr>
          </a:p>
          <a:p>
            <a:pPr marL="400050" lvl="1" indent="0" algn="just">
              <a:buClr>
                <a:schemeClr val="accent3"/>
              </a:buClr>
              <a:buNone/>
              <a:defRPr/>
            </a:pPr>
            <a:r>
              <a:rPr lang="en-US" sz="1400" b="1" dirty="0" smtClean="0">
                <a:solidFill>
                  <a:srgbClr val="00B050"/>
                </a:solidFill>
                <a:latin typeface="Times New Roman" pitchFamily="18" charset="0"/>
                <a:cs typeface="Times New Roman" pitchFamily="18" charset="0"/>
              </a:rPr>
              <a:t>           </a:t>
            </a:r>
            <a:r>
              <a:rPr lang="en-US" sz="1400" b="1" u="sng" dirty="0" smtClean="0">
                <a:solidFill>
                  <a:srgbClr val="00B050"/>
                </a:solidFill>
                <a:latin typeface="Times New Roman" pitchFamily="18" charset="0"/>
                <a:cs typeface="Times New Roman" pitchFamily="18" charset="0"/>
              </a:rPr>
              <a:t>Task </a:t>
            </a:r>
            <a:r>
              <a:rPr lang="en-US" sz="1400" b="1" u="sng" dirty="0">
                <a:solidFill>
                  <a:srgbClr val="00B050"/>
                </a:solidFill>
                <a:latin typeface="Times New Roman" pitchFamily="18" charset="0"/>
                <a:cs typeface="Times New Roman" pitchFamily="18" charset="0"/>
              </a:rPr>
              <a:t>Status</a:t>
            </a:r>
            <a:r>
              <a:rPr lang="en-US" sz="1400" b="1" dirty="0">
                <a:latin typeface="Times New Roman" pitchFamily="18" charset="0"/>
                <a:cs typeface="Times New Roman" pitchFamily="18" charset="0"/>
              </a:rPr>
              <a:t>:-</a:t>
            </a:r>
          </a:p>
          <a:p>
            <a:pPr marL="800100" lvl="2" indent="0" algn="just">
              <a:buClr>
                <a:schemeClr val="accent3"/>
              </a:buClr>
              <a:buNone/>
              <a:defRPr/>
            </a:pPr>
            <a:r>
              <a:rPr lang="en-US" sz="1400" b="1" dirty="0">
                <a:latin typeface="Times New Roman" pitchFamily="18" charset="0"/>
                <a:cs typeface="Times New Roman" pitchFamily="18" charset="0"/>
              </a:rPr>
              <a:t>	</a:t>
            </a:r>
            <a:r>
              <a:rPr lang="en-US" sz="1400" dirty="0">
                <a:latin typeface="Times New Roman" pitchFamily="18" charset="0"/>
                <a:cs typeface="Times New Roman" pitchFamily="18" charset="0"/>
              </a:rPr>
              <a:t>All Tasks status manage in this system</a:t>
            </a:r>
            <a:r>
              <a:rPr lang="en-US" sz="1400" dirty="0" smtClean="0">
                <a:latin typeface="Times New Roman" pitchFamily="18" charset="0"/>
                <a:cs typeface="Times New Roman" pitchFamily="18" charset="0"/>
              </a:rPr>
              <a:t>.</a:t>
            </a:r>
          </a:p>
          <a:p>
            <a:pPr marL="800100" lvl="2" indent="0" algn="just">
              <a:buClr>
                <a:schemeClr val="accent3"/>
              </a:buClr>
              <a:buNone/>
              <a:defRPr/>
            </a:pPr>
            <a:endParaRPr lang="en-US" sz="1400" b="1" dirty="0">
              <a:latin typeface="Times New Roman" pitchFamily="18" charset="0"/>
              <a:cs typeface="Times New Roman" pitchFamily="18" charset="0"/>
            </a:endParaRPr>
          </a:p>
          <a:p>
            <a:pPr algn="just">
              <a:buClr>
                <a:schemeClr val="accent3"/>
              </a:buClr>
              <a:defRPr/>
            </a:pPr>
            <a:endParaRPr lang="en-US" sz="1400" dirty="0" smtClean="0">
              <a:latin typeface="Times New Roman" pitchFamily="18" charset="0"/>
              <a:cs typeface="Times New Roman" pitchFamily="18" charset="0"/>
            </a:endParaRPr>
          </a:p>
          <a:p>
            <a:pPr marL="285750" indent="-285750" algn="just">
              <a:buClr>
                <a:schemeClr val="accent3"/>
              </a:buClr>
              <a:buFont typeface="Wingdings" panose="05000000000000000000" pitchFamily="2" charset="2"/>
              <a:buChar char="v"/>
              <a:defRPr/>
            </a:pPr>
            <a:r>
              <a:rPr lang="en-US" sz="1400" b="1" dirty="0">
                <a:solidFill>
                  <a:srgbClr val="FF0000"/>
                </a:solidFill>
                <a:latin typeface="Times New Roman" pitchFamily="18" charset="0"/>
                <a:cs typeface="Times New Roman" pitchFamily="18" charset="0"/>
              </a:rPr>
              <a:t>Stock Usage:-</a:t>
            </a:r>
            <a:endParaRPr lang="en-US" sz="1400" b="1" dirty="0" smtClean="0">
              <a:solidFill>
                <a:srgbClr val="FF0000"/>
              </a:solidFill>
              <a:latin typeface="Times New Roman" pitchFamily="18" charset="0"/>
              <a:cs typeface="Times New Roman" pitchFamily="18" charset="0"/>
            </a:endParaRPr>
          </a:p>
          <a:p>
            <a:pPr algn="just">
              <a:buClr>
                <a:schemeClr val="accent3"/>
              </a:buClr>
              <a:defRPr/>
            </a:pPr>
            <a:r>
              <a:rPr lang="en-US" sz="1400" dirty="0">
                <a:latin typeface="Times New Roman" pitchFamily="18" charset="0"/>
                <a:cs typeface="Times New Roman" pitchFamily="18" charset="0"/>
              </a:rPr>
              <a:t>	 View status of  Stock available or not</a:t>
            </a:r>
            <a:r>
              <a:rPr lang="en-US" sz="1400" dirty="0" smtClean="0">
                <a:latin typeface="Times New Roman" pitchFamily="18" charset="0"/>
                <a:cs typeface="Times New Roman" pitchFamily="18" charset="0"/>
              </a:rPr>
              <a:t>.</a:t>
            </a:r>
          </a:p>
          <a:p>
            <a:pPr algn="just">
              <a:buClr>
                <a:schemeClr val="accent3"/>
              </a:buClr>
              <a:defRPr/>
            </a:pPr>
            <a:endParaRPr lang="en-US" sz="1400" dirty="0" smtClean="0">
              <a:solidFill>
                <a:srgbClr val="FF0000"/>
              </a:solidFill>
              <a:latin typeface="Times New Roman" pitchFamily="18" charset="0"/>
              <a:cs typeface="Times New Roman" pitchFamily="18" charset="0"/>
            </a:endParaRPr>
          </a:p>
          <a:p>
            <a:pPr marL="285750" indent="-285750" algn="just">
              <a:buClr>
                <a:schemeClr val="accent3"/>
              </a:buClr>
              <a:buFont typeface="Wingdings" panose="05000000000000000000" pitchFamily="2" charset="2"/>
              <a:buChar char="v"/>
              <a:defRPr/>
            </a:pPr>
            <a:r>
              <a:rPr lang="en-IN" sz="1400" b="1" dirty="0">
                <a:solidFill>
                  <a:srgbClr val="FF0000"/>
                </a:solidFill>
                <a:latin typeface="Times New Roman" pitchFamily="18" charset="0"/>
                <a:cs typeface="Times New Roman" pitchFamily="18" charset="0"/>
              </a:rPr>
              <a:t>Helpdesk  Management:- </a:t>
            </a:r>
            <a:r>
              <a:rPr lang="en-US" sz="1400" dirty="0" smtClean="0">
                <a:latin typeface="Times New Roman" pitchFamily="18" charset="0"/>
                <a:cs typeface="Times New Roman" pitchFamily="18" charset="0"/>
              </a:rPr>
              <a:t>	</a:t>
            </a:r>
          </a:p>
          <a:p>
            <a:pPr marL="800100" lvl="2" indent="0" algn="just">
              <a:buClr>
                <a:schemeClr val="accent3"/>
              </a:buClr>
              <a:buNone/>
              <a:defRPr/>
            </a:pPr>
            <a:r>
              <a:rPr lang="en-US" sz="1400" dirty="0">
                <a:latin typeface="Times New Roman" pitchFamily="18" charset="0"/>
                <a:cs typeface="Times New Roman" pitchFamily="18" charset="0"/>
              </a:rPr>
              <a:t>	</a:t>
            </a:r>
            <a:r>
              <a:rPr lang="en-IN" sz="1400" b="1" dirty="0">
                <a:latin typeface="Times New Roman" pitchFamily="18" charset="0"/>
                <a:cs typeface="Times New Roman" pitchFamily="18" charset="0"/>
              </a:rPr>
              <a:t> </a:t>
            </a:r>
            <a:r>
              <a:rPr lang="en-IN" sz="1400" b="1" dirty="0">
                <a:solidFill>
                  <a:srgbClr val="00B050"/>
                </a:solidFill>
                <a:latin typeface="Times New Roman" pitchFamily="18" charset="0"/>
                <a:cs typeface="Times New Roman" pitchFamily="18" charset="0"/>
              </a:rPr>
              <a:t>a)</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Log Complain.</a:t>
            </a:r>
          </a:p>
          <a:p>
            <a:pPr marL="800100" lvl="2" indent="0" algn="just">
              <a:buClr>
                <a:schemeClr val="accent3"/>
              </a:buClr>
              <a:buNone/>
              <a:defRPr/>
            </a:pPr>
            <a:r>
              <a:rPr lang="en-IN" sz="1400" b="1" dirty="0" smtClean="0">
                <a:latin typeface="Times New Roman" pitchFamily="18" charset="0"/>
                <a:cs typeface="Times New Roman" pitchFamily="18" charset="0"/>
              </a:rPr>
              <a:t>    </a:t>
            </a:r>
            <a:r>
              <a:rPr lang="en-IN" sz="1400" b="1" dirty="0" smtClean="0">
                <a:solidFill>
                  <a:srgbClr val="00B050"/>
                </a:solidFill>
                <a:latin typeface="Times New Roman" pitchFamily="18" charset="0"/>
                <a:cs typeface="Times New Roman" pitchFamily="18" charset="0"/>
              </a:rPr>
              <a:t>b</a:t>
            </a:r>
            <a:r>
              <a:rPr lang="en-IN" sz="1400" b="1" dirty="0">
                <a:solidFill>
                  <a:srgbClr val="00B050"/>
                </a:solidFill>
                <a:latin typeface="Times New Roman" pitchFamily="18" charset="0"/>
                <a:cs typeface="Times New Roman" pitchFamily="18" charset="0"/>
              </a:rPr>
              <a:t>)</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Reporting.</a:t>
            </a:r>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015811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872"/>
            <a:ext cx="9144000" cy="990600"/>
          </a:xfrm>
        </p:spPr>
        <p:txBody>
          <a:bodyPr>
            <a:normAutofit/>
          </a:bodyPr>
          <a:lstStyle/>
          <a:p>
            <a:pPr algn="ctr"/>
            <a:r>
              <a:rPr lang="en-US" sz="3600" b="1" u="sng" dirty="0" smtClean="0">
                <a:solidFill>
                  <a:schemeClr val="accent2">
                    <a:lumMod val="75000"/>
                  </a:schemeClr>
                </a:solidFill>
                <a:latin typeface="Times New Roman" pitchFamily="18" charset="0"/>
                <a:cs typeface="Times New Roman" pitchFamily="18" charset="0"/>
              </a:rPr>
              <a:t>Process Algorithm</a:t>
            </a:r>
            <a:r>
              <a:rPr lang="en-US" sz="3600" b="1" dirty="0" smtClean="0">
                <a:solidFill>
                  <a:schemeClr val="accent2">
                    <a:lumMod val="75000"/>
                  </a:schemeClr>
                </a:solidFill>
                <a:latin typeface="Times New Roman" pitchFamily="18" charset="0"/>
                <a:cs typeface="Times New Roman" pitchFamily="18" charset="0"/>
              </a:rPr>
              <a:t> (Admin Side)</a:t>
            </a:r>
            <a:endParaRPr lang="en-IN" sz="3600" dirty="0">
              <a:solidFill>
                <a:schemeClr val="accent2">
                  <a:lumMod val="75000"/>
                </a:schemeClr>
              </a:solidFill>
            </a:endParaRPr>
          </a:p>
        </p:txBody>
      </p:sp>
      <p:sp>
        <p:nvSpPr>
          <p:cNvPr id="4" name="Rectangle 2"/>
          <p:cNvSpPr>
            <a:spLocks noChangeArrowheads="1"/>
          </p:cNvSpPr>
          <p:nvPr/>
        </p:nvSpPr>
        <p:spPr bwMode="auto">
          <a:xfrm>
            <a:off x="320551" y="1631697"/>
            <a:ext cx="864393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457200"/>
            <a:r>
              <a:rPr lang="en-US" sz="1400" dirty="0">
                <a:latin typeface="Times New Roman" pitchFamily="18" charset="0"/>
                <a:ea typeface="Calibri" pitchFamily="34" charset="0"/>
                <a:cs typeface="Times New Roman" pitchFamily="18" charset="0"/>
              </a:rPr>
              <a:t>Step 1: </a:t>
            </a:r>
          </a:p>
          <a:p>
            <a:pPr indent="457200" eaLnBrk="0" hangingPunct="0"/>
            <a:r>
              <a:rPr lang="en-US" sz="1400" dirty="0">
                <a:latin typeface="Times New Roman" pitchFamily="18" charset="0"/>
                <a:ea typeface="Calibri" pitchFamily="34" charset="0"/>
                <a:cs typeface="Times New Roman" pitchFamily="18" charset="0"/>
              </a:rPr>
              <a:t>	</a:t>
            </a:r>
          </a:p>
          <a:p>
            <a:pPr indent="457200" eaLnBrk="0" hangingPunct="0"/>
            <a:r>
              <a:rPr lang="en-US" sz="1400" dirty="0">
                <a:latin typeface="Times New Roman" pitchFamily="18" charset="0"/>
                <a:ea typeface="Calibri" pitchFamily="34" charset="0"/>
                <a:cs typeface="Times New Roman" pitchFamily="18" charset="0"/>
              </a:rPr>
              <a:t>	Start</a:t>
            </a:r>
          </a:p>
          <a:p>
            <a:pPr indent="457200" eaLnBrk="0" hangingPunct="0"/>
            <a:endParaRPr lang="en-US" sz="1400" dirty="0">
              <a:latin typeface="Times New Roman" pitchFamily="18" charset="0"/>
              <a:ea typeface="Calibri" pitchFamily="34" charset="0"/>
              <a:cs typeface="Times New Roman" pitchFamily="18" charset="0"/>
            </a:endParaRPr>
          </a:p>
          <a:p>
            <a:pPr indent="457200" eaLnBrk="0" hangingPunct="0"/>
            <a:r>
              <a:rPr lang="en-US" sz="1400" dirty="0">
                <a:latin typeface="Times New Roman" pitchFamily="18" charset="0"/>
                <a:ea typeface="Calibri" pitchFamily="34" charset="0"/>
                <a:cs typeface="Times New Roman" pitchFamily="18" charset="0"/>
              </a:rPr>
              <a:t>Step 2: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Fill up name &amp; password. If invalid name and Password then again go to setp2. Otherwise go to step3.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3: </a:t>
            </a:r>
          </a:p>
          <a:p>
            <a:pPr indent="457200" eaLnBrk="0" hangingPunct="0"/>
            <a:endParaRPr lang="en-US" sz="1400" dirty="0" smtClean="0">
              <a:latin typeface="Times New Roman" pitchFamily="18" charset="0"/>
              <a:cs typeface="Times New Roman" pitchFamily="18" charset="0"/>
            </a:endParaRPr>
          </a:p>
          <a:p>
            <a:pPr indent="457200" eaLnBrk="0" hangingPunct="0"/>
            <a:r>
              <a:rPr lang="en-US" sz="1400" dirty="0">
                <a:latin typeface="Times New Roman" pitchFamily="18" charset="0"/>
                <a:cs typeface="Times New Roman" pitchFamily="18" charset="0"/>
              </a:rPr>
              <a:t>	</a:t>
            </a:r>
            <a:r>
              <a:rPr lang="en-US" sz="1400" dirty="0" smtClean="0">
                <a:latin typeface="Times New Roman" pitchFamily="18" charset="0"/>
              </a:rPr>
              <a:t> Manage </a:t>
            </a:r>
            <a:r>
              <a:rPr lang="en-US" sz="1400" dirty="0">
                <a:latin typeface="Times New Roman" pitchFamily="18" charset="0"/>
              </a:rPr>
              <a:t>Operator &amp; </a:t>
            </a:r>
            <a:r>
              <a:rPr lang="en-US" sz="1400" dirty="0" smtClean="0">
                <a:latin typeface="Times New Roman" pitchFamily="18" charset="0"/>
              </a:rPr>
              <a:t>Workers.</a:t>
            </a:r>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a:t>
            </a:r>
            <a:r>
              <a:rPr lang="en-US" sz="1400" dirty="0" smtClean="0">
                <a:latin typeface="Times New Roman" pitchFamily="18" charset="0"/>
              </a:rPr>
              <a:t> Manage Vehicle, Product , Vehicle Product Price , Service Packages </a:t>
            </a:r>
            <a:r>
              <a:rPr lang="en-US" sz="1400" dirty="0"/>
              <a:t>&amp; </a:t>
            </a:r>
            <a:r>
              <a:rPr lang="en-US" sz="1400" dirty="0">
                <a:latin typeface="Times New Roman" pitchFamily="18" charset="0"/>
                <a:cs typeface="Times New Roman" pitchFamily="18" charset="0"/>
              </a:rPr>
              <a:t>Second-Hand car posts.</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4: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Manage </a:t>
            </a:r>
            <a:r>
              <a:rPr lang="en-US" sz="1400" dirty="0" smtClean="0">
                <a:latin typeface="Times New Roman" pitchFamily="18" charset="0"/>
              </a:rPr>
              <a:t>Feedback.</a:t>
            </a:r>
          </a:p>
          <a:p>
            <a:pPr indent="457200" eaLnBrk="0" hangingPunct="0"/>
            <a:endParaRPr lang="en-US" sz="1400" dirty="0" smtClean="0">
              <a:latin typeface="Times New Roman" pitchFamily="18" charset="0"/>
              <a:cs typeface="Times New Roman" pitchFamily="18" charset="0"/>
            </a:endParaRP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cs typeface="Times New Roman" pitchFamily="18" charset="0"/>
              </a:rPr>
              <a:t>Step 5 :</a:t>
            </a:r>
          </a:p>
          <a:p>
            <a:pPr indent="457200" eaLnBrk="0" hangingPunct="0"/>
            <a:r>
              <a:rPr lang="en-US" sz="1400" dirty="0">
                <a:latin typeface="Times New Roman" pitchFamily="18" charset="0"/>
                <a:cs typeface="Times New Roman" pitchFamily="18" charset="0"/>
              </a:rPr>
              <a:t>	Stop</a:t>
            </a:r>
          </a:p>
          <a:p>
            <a:pPr indent="457200" eaLnBrk="0" hangingPunct="0"/>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1099464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188640"/>
            <a:ext cx="9144000" cy="990600"/>
          </a:xfrm>
        </p:spPr>
        <p:txBody>
          <a:bodyPr>
            <a:noAutofit/>
          </a:bodyPr>
          <a:lstStyle/>
          <a:p>
            <a:pPr algn="ctr"/>
            <a:r>
              <a:rPr lang="en-US" sz="3600" b="1" u="sng" dirty="0" smtClean="0">
                <a:solidFill>
                  <a:schemeClr val="accent2">
                    <a:lumMod val="75000"/>
                  </a:schemeClr>
                </a:solidFill>
                <a:latin typeface="Times New Roman" pitchFamily="18" charset="0"/>
                <a:cs typeface="Times New Roman" pitchFamily="18" charset="0"/>
              </a:rPr>
              <a:t>Process Algorithm </a:t>
            </a:r>
            <a:r>
              <a:rPr lang="en-US" sz="3600" b="1" dirty="0" smtClean="0">
                <a:solidFill>
                  <a:schemeClr val="accent2">
                    <a:lumMod val="75000"/>
                  </a:schemeClr>
                </a:solidFill>
                <a:latin typeface="Times New Roman" pitchFamily="18" charset="0"/>
                <a:cs typeface="Times New Roman" pitchFamily="18" charset="0"/>
              </a:rPr>
              <a:t>(Operator Side)</a:t>
            </a:r>
            <a:br>
              <a:rPr lang="en-US" sz="3600" b="1" dirty="0" smtClean="0">
                <a:solidFill>
                  <a:schemeClr val="accent2">
                    <a:lumMod val="75000"/>
                  </a:schemeClr>
                </a:solidFill>
                <a:latin typeface="Times New Roman" pitchFamily="18" charset="0"/>
                <a:cs typeface="Times New Roman" pitchFamily="18" charset="0"/>
              </a:rPr>
            </a:br>
            <a:endParaRPr lang="en-IN" sz="3600" dirty="0">
              <a:solidFill>
                <a:schemeClr val="accent2">
                  <a:lumMod val="75000"/>
                </a:schemeClr>
              </a:solidFill>
            </a:endParaRPr>
          </a:p>
        </p:txBody>
      </p:sp>
      <p:sp>
        <p:nvSpPr>
          <p:cNvPr id="4" name="Rectangle 2"/>
          <p:cNvSpPr>
            <a:spLocks noChangeArrowheads="1"/>
          </p:cNvSpPr>
          <p:nvPr/>
        </p:nvSpPr>
        <p:spPr bwMode="auto">
          <a:xfrm>
            <a:off x="320551" y="1693252"/>
            <a:ext cx="8643937"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457200"/>
            <a:r>
              <a:rPr lang="en-US" sz="1400" dirty="0">
                <a:latin typeface="Times New Roman" pitchFamily="18" charset="0"/>
                <a:ea typeface="Calibri" pitchFamily="34" charset="0"/>
                <a:cs typeface="Times New Roman" pitchFamily="18" charset="0"/>
              </a:rPr>
              <a:t>Step 1: </a:t>
            </a:r>
          </a:p>
          <a:p>
            <a:pPr indent="457200" eaLnBrk="0" hangingPunct="0"/>
            <a:r>
              <a:rPr lang="en-US" sz="1400" dirty="0">
                <a:latin typeface="Times New Roman" pitchFamily="18" charset="0"/>
                <a:ea typeface="Calibri" pitchFamily="34" charset="0"/>
                <a:cs typeface="Times New Roman" pitchFamily="18" charset="0"/>
              </a:rPr>
              <a:t>	</a:t>
            </a:r>
          </a:p>
          <a:p>
            <a:pPr indent="457200" eaLnBrk="0" hangingPunct="0"/>
            <a:r>
              <a:rPr lang="en-US" sz="1400" dirty="0">
                <a:latin typeface="Times New Roman" pitchFamily="18" charset="0"/>
                <a:ea typeface="Calibri" pitchFamily="34" charset="0"/>
                <a:cs typeface="Times New Roman" pitchFamily="18" charset="0"/>
              </a:rPr>
              <a:t>	Start</a:t>
            </a:r>
          </a:p>
          <a:p>
            <a:pPr indent="457200" eaLnBrk="0" hangingPunct="0"/>
            <a:endParaRPr lang="en-US" sz="1400" dirty="0">
              <a:latin typeface="Times New Roman" pitchFamily="18" charset="0"/>
              <a:ea typeface="Calibri" pitchFamily="34" charset="0"/>
              <a:cs typeface="Times New Roman" pitchFamily="18" charset="0"/>
            </a:endParaRPr>
          </a:p>
          <a:p>
            <a:pPr indent="457200" eaLnBrk="0" hangingPunct="0"/>
            <a:r>
              <a:rPr lang="en-US" sz="1400" dirty="0">
                <a:latin typeface="Times New Roman" pitchFamily="18" charset="0"/>
                <a:ea typeface="Calibri" pitchFamily="34" charset="0"/>
                <a:cs typeface="Times New Roman" pitchFamily="18" charset="0"/>
              </a:rPr>
              <a:t>Step 2: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Fill up name &amp; password. If invalid name and Password then again go to setp2. Otherwise go to step3.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3: </a:t>
            </a:r>
          </a:p>
          <a:p>
            <a:pPr indent="457200" eaLnBrk="0" hangingPunct="0"/>
            <a:endParaRPr lang="en-US" sz="1400" dirty="0" smtClean="0">
              <a:latin typeface="Times New Roman" pitchFamily="18" charset="0"/>
              <a:cs typeface="Times New Roman" pitchFamily="18" charset="0"/>
            </a:endParaRPr>
          </a:p>
          <a:p>
            <a:pPr indent="457200" eaLnBrk="0" hangingPunct="0"/>
            <a:r>
              <a:rPr lang="en-US" sz="1400" dirty="0">
                <a:latin typeface="Times New Roman" pitchFamily="18" charset="0"/>
                <a:cs typeface="Times New Roman" pitchFamily="18" charset="0"/>
              </a:rPr>
              <a:t>	</a:t>
            </a:r>
            <a:r>
              <a:rPr lang="en-US" sz="1400" dirty="0" smtClean="0">
                <a:latin typeface="Times New Roman" pitchFamily="18" charset="0"/>
              </a:rPr>
              <a:t> Manage Customer.</a:t>
            </a:r>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a:t>
            </a:r>
            <a:r>
              <a:rPr lang="en-US" sz="1400" dirty="0" smtClean="0">
                <a:latin typeface="Times New Roman" pitchFamily="18" charset="0"/>
              </a:rPr>
              <a:t> Manage Appointment, Stock , Worker’s Task Sheet.</a:t>
            </a:r>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4: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a:t>
            </a:r>
            <a:r>
              <a:rPr lang="en-US" sz="1400" dirty="0" smtClean="0">
                <a:latin typeface="Times New Roman" pitchFamily="18" charset="0"/>
              </a:rPr>
              <a:t>Generate Bill.</a:t>
            </a:r>
          </a:p>
          <a:p>
            <a:pPr indent="457200" eaLnBrk="0" hangingPunct="0"/>
            <a:endParaRPr lang="en-US" sz="1400" dirty="0" smtClean="0">
              <a:latin typeface="Times New Roman" pitchFamily="18" charset="0"/>
              <a:cs typeface="Times New Roman" pitchFamily="18" charset="0"/>
            </a:endParaRP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cs typeface="Times New Roman" pitchFamily="18" charset="0"/>
              </a:rPr>
              <a:t>Step 5 :</a:t>
            </a:r>
          </a:p>
          <a:p>
            <a:pPr indent="457200" eaLnBrk="0" hangingPunct="0"/>
            <a:r>
              <a:rPr lang="en-US" sz="1400" dirty="0">
                <a:latin typeface="Times New Roman" pitchFamily="18" charset="0"/>
                <a:cs typeface="Times New Roman" pitchFamily="18" charset="0"/>
              </a:rPr>
              <a:t>	Stop</a:t>
            </a:r>
          </a:p>
          <a:p>
            <a:pPr indent="457200" eaLnBrk="0" hangingPunct="0"/>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8609136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 y="228600"/>
            <a:ext cx="9144000" cy="990600"/>
          </a:xfrm>
        </p:spPr>
        <p:txBody>
          <a:bodyPr>
            <a:normAutofit fontScale="90000"/>
          </a:bodyPr>
          <a:lstStyle/>
          <a:p>
            <a:pPr algn="ctr"/>
            <a:r>
              <a:rPr lang="en-US" sz="4000" b="1" u="sng" dirty="0" smtClean="0">
                <a:solidFill>
                  <a:schemeClr val="accent2">
                    <a:lumMod val="75000"/>
                  </a:schemeClr>
                </a:solidFill>
                <a:latin typeface="Times New Roman" pitchFamily="18" charset="0"/>
                <a:cs typeface="Times New Roman" pitchFamily="18" charset="0"/>
              </a:rPr>
              <a:t>Process Algorithm </a:t>
            </a:r>
            <a:r>
              <a:rPr lang="en-US" sz="4000" b="1" dirty="0" smtClean="0">
                <a:solidFill>
                  <a:schemeClr val="accent2">
                    <a:lumMod val="75000"/>
                  </a:schemeClr>
                </a:solidFill>
                <a:latin typeface="Times New Roman" pitchFamily="18" charset="0"/>
                <a:cs typeface="Times New Roman" pitchFamily="18" charset="0"/>
              </a:rPr>
              <a:t>(Worker Side)</a:t>
            </a:r>
            <a:r>
              <a:rPr lang="en-US" b="1" dirty="0" smtClean="0">
                <a:solidFill>
                  <a:schemeClr val="accent2">
                    <a:lumMod val="75000"/>
                  </a:schemeClr>
                </a:solidFill>
                <a:latin typeface="Times New Roman" pitchFamily="18" charset="0"/>
                <a:cs typeface="Times New Roman" pitchFamily="18" charset="0"/>
              </a:rPr>
              <a:t/>
            </a:r>
            <a:br>
              <a:rPr lang="en-US" b="1" dirty="0" smtClean="0">
                <a:solidFill>
                  <a:schemeClr val="accent2">
                    <a:lumMod val="75000"/>
                  </a:schemeClr>
                </a:solidFill>
                <a:latin typeface="Times New Roman" pitchFamily="18" charset="0"/>
                <a:cs typeface="Times New Roman" pitchFamily="18" charset="0"/>
              </a:rPr>
            </a:br>
            <a:endParaRPr lang="en-IN" dirty="0">
              <a:solidFill>
                <a:schemeClr val="accent2">
                  <a:lumMod val="75000"/>
                </a:schemeClr>
              </a:solidFill>
            </a:endParaRPr>
          </a:p>
        </p:txBody>
      </p:sp>
      <p:sp>
        <p:nvSpPr>
          <p:cNvPr id="4" name="Rectangle 2"/>
          <p:cNvSpPr>
            <a:spLocks noChangeArrowheads="1"/>
          </p:cNvSpPr>
          <p:nvPr/>
        </p:nvSpPr>
        <p:spPr bwMode="auto">
          <a:xfrm>
            <a:off x="251520" y="1761778"/>
            <a:ext cx="8643937"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indent="457200"/>
            <a:r>
              <a:rPr lang="en-US" sz="1400" dirty="0">
                <a:latin typeface="Times New Roman" pitchFamily="18" charset="0"/>
                <a:ea typeface="Calibri" pitchFamily="34" charset="0"/>
                <a:cs typeface="Times New Roman" pitchFamily="18" charset="0"/>
              </a:rPr>
              <a:t>Step 1: </a:t>
            </a:r>
          </a:p>
          <a:p>
            <a:pPr indent="457200" eaLnBrk="0" hangingPunct="0"/>
            <a:r>
              <a:rPr lang="en-US" sz="1400" dirty="0">
                <a:latin typeface="Times New Roman" pitchFamily="18" charset="0"/>
                <a:ea typeface="Calibri" pitchFamily="34" charset="0"/>
                <a:cs typeface="Times New Roman" pitchFamily="18" charset="0"/>
              </a:rPr>
              <a:t>	</a:t>
            </a:r>
          </a:p>
          <a:p>
            <a:pPr indent="457200" eaLnBrk="0" hangingPunct="0"/>
            <a:r>
              <a:rPr lang="en-US" sz="1400" dirty="0">
                <a:latin typeface="Times New Roman" pitchFamily="18" charset="0"/>
                <a:ea typeface="Calibri" pitchFamily="34" charset="0"/>
                <a:cs typeface="Times New Roman" pitchFamily="18" charset="0"/>
              </a:rPr>
              <a:t>	Start</a:t>
            </a:r>
          </a:p>
          <a:p>
            <a:pPr indent="457200" eaLnBrk="0" hangingPunct="0"/>
            <a:endParaRPr lang="en-US" sz="1400" dirty="0">
              <a:latin typeface="Times New Roman" pitchFamily="18" charset="0"/>
              <a:ea typeface="Calibri" pitchFamily="34" charset="0"/>
              <a:cs typeface="Times New Roman" pitchFamily="18" charset="0"/>
            </a:endParaRPr>
          </a:p>
          <a:p>
            <a:pPr indent="457200" eaLnBrk="0" hangingPunct="0"/>
            <a:r>
              <a:rPr lang="en-US" sz="1400" dirty="0">
                <a:latin typeface="Times New Roman" pitchFamily="18" charset="0"/>
                <a:ea typeface="Calibri" pitchFamily="34" charset="0"/>
                <a:cs typeface="Times New Roman" pitchFamily="18" charset="0"/>
              </a:rPr>
              <a:t>Step 2: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a:latin typeface="Times New Roman" pitchFamily="18" charset="0"/>
              </a:rPr>
              <a:t>	Fill up name &amp; password. If invalid name and Password then again go to setp2. Otherwise go to step3.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3: </a:t>
            </a:r>
          </a:p>
          <a:p>
            <a:pPr indent="457200" eaLnBrk="0" hangingPunct="0"/>
            <a:endParaRPr lang="en-US" sz="1400" dirty="0" smtClean="0">
              <a:latin typeface="Times New Roman" pitchFamily="18" charset="0"/>
              <a:cs typeface="Times New Roman" pitchFamily="18" charset="0"/>
            </a:endParaRPr>
          </a:p>
          <a:p>
            <a:pPr indent="457200" eaLnBrk="0" hangingPunct="0"/>
            <a:r>
              <a:rPr lang="en-US" sz="1400" dirty="0">
                <a:latin typeface="Times New Roman" pitchFamily="18" charset="0"/>
                <a:cs typeface="Times New Roman" pitchFamily="18" charset="0"/>
              </a:rPr>
              <a:t>	</a:t>
            </a:r>
            <a:r>
              <a:rPr lang="en-US" sz="1400" dirty="0" smtClean="0">
                <a:latin typeface="Times New Roman" pitchFamily="18" charset="0"/>
              </a:rPr>
              <a:t> Manage Task Sheet.</a:t>
            </a:r>
            <a:endParaRPr lang="en-US" sz="1400" dirty="0" smtClean="0">
              <a:latin typeface="Times New Roman" pitchFamily="18" charset="0"/>
              <a:cs typeface="Times New Roman" pitchFamily="18" charset="0"/>
            </a:endParaRPr>
          </a:p>
          <a:p>
            <a:pPr indent="457200" eaLnBrk="0" hangingPunct="0"/>
            <a:r>
              <a:rPr lang="en-US" sz="1400" dirty="0" smtClean="0">
                <a:latin typeface="Times New Roman" pitchFamily="18" charset="0"/>
              </a:rPr>
              <a:t>	 </a:t>
            </a:r>
            <a:r>
              <a:rPr lang="en-US" sz="1400" dirty="0">
                <a:latin typeface="Times New Roman" pitchFamily="18" charset="0"/>
              </a:rPr>
              <a:t>	</a:t>
            </a:r>
            <a:endParaRPr lang="en-US" sz="1400" dirty="0">
              <a:latin typeface="Times New Roman" pitchFamily="18" charset="0"/>
              <a:cs typeface="Times New Roman" pitchFamily="18" charset="0"/>
            </a:endParaRPr>
          </a:p>
          <a:p>
            <a:pPr indent="457200" eaLnBrk="0" hangingPunct="0"/>
            <a:endParaRPr lang="en-US" sz="1400" dirty="0">
              <a:latin typeface="Times New Roman" pitchFamily="18" charset="0"/>
            </a:endParaRPr>
          </a:p>
          <a:p>
            <a:pPr indent="457200" eaLnBrk="0" hangingPunct="0"/>
            <a:r>
              <a:rPr lang="en-US" sz="1400" dirty="0">
                <a:latin typeface="Times New Roman" pitchFamily="18" charset="0"/>
              </a:rPr>
              <a:t>Step 4: </a:t>
            </a:r>
          </a:p>
          <a:p>
            <a:pPr indent="457200" eaLnBrk="0" hangingPunct="0"/>
            <a:endParaRPr lang="en-US" sz="1400" dirty="0">
              <a:latin typeface="Times New Roman" pitchFamily="18" charset="0"/>
              <a:cs typeface="Times New Roman" pitchFamily="18" charset="0"/>
            </a:endParaRPr>
          </a:p>
          <a:p>
            <a:pPr indent="457200" eaLnBrk="0" hangingPunct="0"/>
            <a:r>
              <a:rPr lang="en-US" sz="1400" dirty="0" smtClean="0">
                <a:latin typeface="Times New Roman" pitchFamily="18" charset="0"/>
              </a:rPr>
              <a:t>	</a:t>
            </a:r>
            <a:r>
              <a:rPr lang="en-US" sz="1400" dirty="0" smtClean="0">
                <a:latin typeface="Times New Roman" pitchFamily="18" charset="0"/>
                <a:cs typeface="Times New Roman" pitchFamily="18" charset="0"/>
              </a:rPr>
              <a:t>Stop.</a:t>
            </a:r>
            <a:r>
              <a:rPr lang="en-US" sz="1400" dirty="0">
                <a:latin typeface="Times New Roman" pitchFamily="18" charset="0"/>
                <a:cs typeface="Times New Roman" pitchFamily="18" charset="0"/>
              </a:rPr>
              <a:t>	</a:t>
            </a:r>
          </a:p>
        </p:txBody>
      </p:sp>
    </p:spTree>
    <p:extLst>
      <p:ext uri="{BB962C8B-B14F-4D97-AF65-F5344CB8AC3E}">
        <p14:creationId xmlns:p14="http://schemas.microsoft.com/office/powerpoint/2010/main" val="1299132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90600"/>
          </a:xfrm>
        </p:spPr>
        <p:txBody>
          <a:bodyPr>
            <a:noAutofit/>
          </a:bodyPr>
          <a:lstStyle/>
          <a:p>
            <a:pPr algn="ctr"/>
            <a:r>
              <a:rPr lang="en-US" sz="3600" b="1" u="sng" dirty="0" smtClean="0">
                <a:solidFill>
                  <a:schemeClr val="accent2">
                    <a:lumMod val="75000"/>
                  </a:schemeClr>
                </a:solidFill>
                <a:latin typeface="Times New Roman" pitchFamily="18" charset="0"/>
                <a:cs typeface="Times New Roman" pitchFamily="18" charset="0"/>
              </a:rPr>
              <a:t>Process Algorithm </a:t>
            </a:r>
            <a:r>
              <a:rPr lang="en-US" sz="3600" b="1" dirty="0" smtClean="0">
                <a:solidFill>
                  <a:schemeClr val="accent2">
                    <a:lumMod val="75000"/>
                  </a:schemeClr>
                </a:solidFill>
                <a:latin typeface="Times New Roman" pitchFamily="18" charset="0"/>
                <a:cs typeface="Times New Roman" pitchFamily="18" charset="0"/>
              </a:rPr>
              <a:t>(Customer Side)</a:t>
            </a:r>
            <a:br>
              <a:rPr lang="en-US" sz="3600" b="1" dirty="0" smtClean="0">
                <a:solidFill>
                  <a:schemeClr val="accent2">
                    <a:lumMod val="75000"/>
                  </a:schemeClr>
                </a:solidFill>
                <a:latin typeface="Times New Roman" pitchFamily="18" charset="0"/>
                <a:cs typeface="Times New Roman" pitchFamily="18" charset="0"/>
              </a:rPr>
            </a:br>
            <a:endParaRPr lang="en-IN" sz="3600" dirty="0">
              <a:solidFill>
                <a:schemeClr val="accent2">
                  <a:lumMod val="75000"/>
                </a:schemeClr>
              </a:solidFill>
            </a:endParaRPr>
          </a:p>
        </p:txBody>
      </p:sp>
      <p:sp>
        <p:nvSpPr>
          <p:cNvPr id="4" name="Rectangle 2"/>
          <p:cNvSpPr>
            <a:spLocks noChangeArrowheads="1"/>
          </p:cNvSpPr>
          <p:nvPr/>
        </p:nvSpPr>
        <p:spPr bwMode="auto">
          <a:xfrm>
            <a:off x="569789" y="1834926"/>
            <a:ext cx="817867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r>
              <a:rPr lang="en-IN" sz="1400" dirty="0">
                <a:latin typeface="Times New Roman" pitchFamily="18" charset="0"/>
                <a:cs typeface="Times New Roman" pitchFamily="18" charset="0"/>
              </a:rPr>
              <a:t>Step 1: </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	Start</a:t>
            </a:r>
          </a:p>
          <a:p>
            <a:r>
              <a:rPr lang="en-IN" sz="1400" dirty="0">
                <a:latin typeface="Times New Roman" pitchFamily="18" charset="0"/>
                <a:cs typeface="Times New Roman" pitchFamily="18" charset="0"/>
              </a:rPr>
              <a:t>Step 2: </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	Fill up User name and Password. If invalid User name and Password then again go to setp2. </a:t>
            </a:r>
          </a:p>
          <a:p>
            <a:r>
              <a:rPr lang="en-IN" sz="1400" dirty="0">
                <a:latin typeface="Times New Roman" pitchFamily="18" charset="0"/>
                <a:cs typeface="Times New Roman" pitchFamily="18" charset="0"/>
              </a:rPr>
              <a:t>	Otherwise go to Sep3. </a:t>
            </a:r>
          </a:p>
          <a:p>
            <a:r>
              <a:rPr lang="en-IN" sz="1400" dirty="0">
                <a:latin typeface="Times New Roman" pitchFamily="18" charset="0"/>
                <a:cs typeface="Times New Roman" pitchFamily="18" charset="0"/>
              </a:rPr>
              <a:t>Step 3: </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	Different Searching facility.(Like </a:t>
            </a:r>
            <a:r>
              <a:rPr lang="en-IN" sz="1400" dirty="0" smtClean="0">
                <a:latin typeface="Times New Roman" pitchFamily="18" charset="0"/>
                <a:cs typeface="Times New Roman" pitchFamily="18" charset="0"/>
              </a:rPr>
              <a:t>Product, Service Package, Second-Hand Car Posts etc.)</a:t>
            </a:r>
            <a:endParaRPr lang="en-IN" sz="14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Step 4: </a:t>
            </a: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	</a:t>
            </a:r>
            <a:r>
              <a:rPr lang="en-IN" sz="1400" dirty="0" smtClean="0">
                <a:latin typeface="Times New Roman" pitchFamily="18" charset="0"/>
                <a:cs typeface="Times New Roman" pitchFamily="18" charset="0"/>
              </a:rPr>
              <a:t>Book Appointment And/or  Select  Accessories. </a:t>
            </a:r>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	</a:t>
            </a:r>
            <a:r>
              <a:rPr lang="en-IN" sz="1400" dirty="0" smtClean="0">
                <a:latin typeface="Times New Roman" pitchFamily="18" charset="0"/>
                <a:cs typeface="Times New Roman" pitchFamily="18" charset="0"/>
              </a:rPr>
              <a:t>Give feedback and View Service History.</a:t>
            </a:r>
            <a:endParaRPr lang="en-IN" sz="1400" dirty="0">
              <a:latin typeface="Times New Roman" pitchFamily="18" charset="0"/>
              <a:cs typeface="Times New Roman" pitchFamily="18" charset="0"/>
            </a:endParaRPr>
          </a:p>
          <a:p>
            <a:endParaRPr lang="en-IN" sz="1400" dirty="0">
              <a:latin typeface="Times New Roman" pitchFamily="18" charset="0"/>
              <a:cs typeface="Times New Roman" pitchFamily="18" charset="0"/>
            </a:endParaRPr>
          </a:p>
          <a:p>
            <a:r>
              <a:rPr lang="en-IN" sz="1400" dirty="0">
                <a:latin typeface="Times New Roman" pitchFamily="18" charset="0"/>
                <a:cs typeface="Times New Roman" pitchFamily="18" charset="0"/>
              </a:rPr>
              <a:t>Step 5 :</a:t>
            </a:r>
          </a:p>
          <a:p>
            <a:r>
              <a:rPr lang="en-IN" sz="1400" dirty="0">
                <a:latin typeface="Times New Roman" pitchFamily="18" charset="0"/>
                <a:cs typeface="Times New Roman" pitchFamily="18" charset="0"/>
              </a:rPr>
              <a:t>	Stop.</a:t>
            </a:r>
          </a:p>
        </p:txBody>
      </p:sp>
    </p:spTree>
    <p:extLst>
      <p:ext uri="{BB962C8B-B14F-4D97-AF65-F5344CB8AC3E}">
        <p14:creationId xmlns:p14="http://schemas.microsoft.com/office/powerpoint/2010/main" val="20515908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96" y="2069976"/>
            <a:ext cx="8229600" cy="1143000"/>
          </a:xfrm>
        </p:spPr>
        <p:txBody>
          <a:bodyPr/>
          <a:lstStyle/>
          <a:p>
            <a:pPr algn="ctr"/>
            <a:r>
              <a:rPr lang="en-IN" dirty="0" smtClean="0"/>
              <a:t>Admin</a:t>
            </a:r>
            <a:endParaRPr lang="en-IN" dirty="0"/>
          </a:p>
        </p:txBody>
      </p:sp>
      <p:sp>
        <p:nvSpPr>
          <p:cNvPr id="3" name="Text Box 2"/>
          <p:cNvSpPr txBox="1">
            <a:spLocks/>
          </p:cNvSpPr>
          <p:nvPr/>
        </p:nvSpPr>
        <p:spPr bwMode="auto">
          <a:xfrm>
            <a:off x="1547664" y="3501008"/>
            <a:ext cx="6649720" cy="1098922"/>
          </a:xfrm>
          <a:prstGeom prst="rect">
            <a:avLst/>
          </a:prstGeom>
          <a:ln>
            <a:headEnd/>
            <a:tailEnd/>
          </a:ln>
        </p:spPr>
        <p:style>
          <a:lnRef idx="2">
            <a:schemeClr val="dk1"/>
          </a:lnRef>
          <a:fillRef idx="1">
            <a:schemeClr val="lt1"/>
          </a:fillRef>
          <a:effectRef idx="0">
            <a:schemeClr val="dk1"/>
          </a:effectRef>
          <a:fontRef idx="minor">
            <a:schemeClr val="dk1"/>
          </a:fontRef>
        </p:style>
        <p:txBody>
          <a:bodyPr/>
          <a:lstStyle/>
          <a:p>
            <a:pPr algn="ctr" fontAlgn="base"/>
            <a:r>
              <a:rPr lang="en-US" sz="2800" b="1" u="sng" kern="1200" dirty="0">
                <a:solidFill>
                  <a:srgbClr val="000000"/>
                </a:solidFill>
                <a:effectLst/>
                <a:latin typeface="Times New Roman"/>
                <a:ea typeface="Times New Roman"/>
              </a:rPr>
              <a:t>Input / Output Design</a:t>
            </a:r>
            <a:endParaRPr lang="en-IN" sz="2800" dirty="0">
              <a:effectLst/>
              <a:latin typeface="Times New Roman"/>
              <a:ea typeface="Times New Roman"/>
            </a:endParaRPr>
          </a:p>
        </p:txBody>
      </p:sp>
    </p:spTree>
    <p:extLst>
      <p:ext uri="{BB962C8B-B14F-4D97-AF65-F5344CB8AC3E}">
        <p14:creationId xmlns:p14="http://schemas.microsoft.com/office/powerpoint/2010/main" val="40285132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12" y="6309320"/>
            <a:ext cx="6265004"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itchFamily="18" charset="0"/>
                <a:cs typeface="Times New Roman" pitchFamily="18" charset="0"/>
              </a:rPr>
              <a:t>This is Sign-in Page; Here Admin can sign-in into site.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 Box 11438"/>
          <p:cNvSpPr txBox="1"/>
          <p:nvPr/>
        </p:nvSpPr>
        <p:spPr>
          <a:xfrm>
            <a:off x="3888740" y="548680"/>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Login</a:t>
            </a: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Page</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5040560"/>
          </a:xfrm>
          <a:prstGeom prst="rect">
            <a:avLst/>
          </a:prstGeom>
        </p:spPr>
      </p:pic>
    </p:spTree>
    <p:extLst>
      <p:ext uri="{BB962C8B-B14F-4D97-AF65-F5344CB8AC3E}">
        <p14:creationId xmlns:p14="http://schemas.microsoft.com/office/powerpoint/2010/main" val="15019802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437"/>
          <p:cNvSpPr txBox="1"/>
          <p:nvPr/>
        </p:nvSpPr>
        <p:spPr>
          <a:xfrm>
            <a:off x="3528700" y="548680"/>
            <a:ext cx="176338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Validation </a:t>
            </a:r>
            <a:r>
              <a:rPr lang="en-IN" sz="1600" b="1"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Login</a:t>
            </a:r>
            <a:endParaRPr lang="en-IN" sz="1100" dirty="0">
              <a:effectLst/>
              <a:ea typeface="Calibri" panose="020F0502020204030204" pitchFamily="34" charset="0"/>
              <a:cs typeface="Times New Roman" panose="02020603050405020304" pitchFamily="18" charset="0"/>
            </a:endParaRPr>
          </a:p>
        </p:txBody>
      </p:sp>
      <p:sp>
        <p:nvSpPr>
          <p:cNvPr id="5" name="Rectangle 4"/>
          <p:cNvSpPr/>
          <p:nvPr/>
        </p:nvSpPr>
        <p:spPr>
          <a:xfrm>
            <a:off x="-36512" y="6309320"/>
            <a:ext cx="6188745" cy="340093"/>
          </a:xfrm>
          <a:prstGeom prst="rect">
            <a:avLst/>
          </a:prstGeom>
        </p:spPr>
        <p:txBody>
          <a:bodyPr wrap="none">
            <a:spAutoFit/>
          </a:bodyPr>
          <a:lstStyle/>
          <a:p>
            <a:pPr>
              <a:lnSpc>
                <a:spcPct val="115000"/>
              </a:lnSpc>
              <a:spcAft>
                <a:spcPts val="1000"/>
              </a:spcAft>
            </a:pP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 This is Login Page, Here Validation occurs when fields are not filled.</a:t>
            </a:r>
            <a:endParaRPr lang="en-IN" sz="1400" dirty="0">
              <a:effectLst/>
              <a:latin typeface="Times New Roman" pitchFamily="18" charset="0"/>
              <a:ea typeface="Calibri" panose="020F0502020204030204" pitchFamily="34" charset="0"/>
              <a:cs typeface="Times New Roman" pitchFamily="18" charset="0"/>
            </a:endParaRPr>
          </a:p>
        </p:txBody>
      </p:sp>
      <p:pic>
        <p:nvPicPr>
          <p:cNvPr id="6" name="Picture 5"/>
          <p:cNvPicPr/>
          <p:nvPr/>
        </p:nvPicPr>
        <p:blipFill>
          <a:blip r:embed="rId2"/>
          <a:stretch>
            <a:fillRect/>
          </a:stretch>
        </p:blipFill>
        <p:spPr>
          <a:xfrm>
            <a:off x="-36512" y="1520924"/>
            <a:ext cx="9180512" cy="4644380"/>
          </a:xfrm>
          <a:prstGeom prst="rect">
            <a:avLst/>
          </a:prstGeom>
        </p:spPr>
      </p:pic>
      <p:pic>
        <p:nvPicPr>
          <p:cNvPr id="7" name="Picture 6"/>
          <p:cNvPicPr/>
          <p:nvPr/>
        </p:nvPicPr>
        <p:blipFill>
          <a:blip r:embed="rId3"/>
          <a:stretch>
            <a:fillRect/>
          </a:stretch>
        </p:blipFill>
        <p:spPr>
          <a:xfrm>
            <a:off x="0" y="1052736"/>
            <a:ext cx="9144000" cy="468188"/>
          </a:xfrm>
          <a:prstGeom prst="rect">
            <a:avLst/>
          </a:prstGeom>
        </p:spPr>
      </p:pic>
    </p:spTree>
    <p:extLst>
      <p:ext uri="{BB962C8B-B14F-4D97-AF65-F5344CB8AC3E}">
        <p14:creationId xmlns:p14="http://schemas.microsoft.com/office/powerpoint/2010/main" val="9704936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457201" y="1723924"/>
            <a:ext cx="8229599" cy="4909180"/>
          </a:xfrm>
        </p:spPr>
        <p:txBody>
          <a:bodyPr numCol="1">
            <a:noAutofit/>
          </a:bodyPr>
          <a:lstStyle/>
          <a:p>
            <a:pPr>
              <a:buFont typeface="Wingdings" panose="05000000000000000000" pitchFamily="2" charset="2"/>
              <a:buChar char="Ø"/>
            </a:pPr>
            <a:r>
              <a:rPr lang="en-US" sz="1400" dirty="0" smtClean="0">
                <a:latin typeface="Times New Roman" pitchFamily="18" charset="0"/>
                <a:cs typeface="Times New Roman" pitchFamily="18" charset="0"/>
              </a:rPr>
              <a:t> Provide </a:t>
            </a:r>
            <a:r>
              <a:rPr lang="en-US" sz="1400" dirty="0">
                <a:solidFill>
                  <a:schemeClr val="accent2">
                    <a:lumMod val="75000"/>
                  </a:schemeClr>
                </a:solidFill>
                <a:latin typeface="Times New Roman" pitchFamily="18" charset="0"/>
                <a:cs typeface="Times New Roman" pitchFamily="18" charset="0"/>
              </a:rPr>
              <a:t>online</a:t>
            </a:r>
            <a:r>
              <a:rPr lang="en-US" sz="1400" dirty="0">
                <a:latin typeface="Times New Roman" pitchFamily="18" charset="0"/>
                <a:cs typeface="Times New Roman" pitchFamily="18" charset="0"/>
              </a:rPr>
              <a:t> service </a:t>
            </a:r>
            <a:r>
              <a:rPr lang="en-US" sz="1400" dirty="0">
                <a:solidFill>
                  <a:schemeClr val="accent2">
                    <a:lumMod val="75000"/>
                  </a:schemeClr>
                </a:solidFill>
                <a:latin typeface="Times New Roman" pitchFamily="18" charset="0"/>
                <a:cs typeface="Times New Roman" pitchFamily="18" charset="0"/>
              </a:rPr>
              <a:t>appointment</a:t>
            </a:r>
            <a:r>
              <a:rPr lang="en-US" sz="1400" dirty="0" smtClean="0">
                <a:latin typeface="Times New Roman" pitchFamily="18" charset="0"/>
                <a:cs typeface="Times New Roman" pitchFamily="18" charset="0"/>
              </a:rPr>
              <a:t>.</a:t>
            </a: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1400" dirty="0" smtClean="0">
              <a:solidFill>
                <a:schemeClr val="accent2">
                  <a:lumMod val="75000"/>
                </a:schemeClr>
              </a:solidFill>
              <a:latin typeface="Times New Roman" pitchFamily="18" charset="0"/>
              <a:cs typeface="Times New Roman" pitchFamily="18" charset="0"/>
            </a:endParaRPr>
          </a:p>
          <a:p>
            <a:pPr>
              <a:buFont typeface="Wingdings" panose="05000000000000000000" pitchFamily="2" charset="2"/>
              <a:buChar char="Ø"/>
            </a:pPr>
            <a:r>
              <a:rPr lang="en-IN" sz="1400" dirty="0" smtClean="0">
                <a:ln w="0"/>
                <a:solidFill>
                  <a:schemeClr val="accent2">
                    <a:lumMod val="75000"/>
                  </a:schemeClr>
                </a:solidFill>
                <a:latin typeface="Times New Roman" panose="02020603050405020304" pitchFamily="18" charset="0"/>
                <a:cs typeface="Times New Roman" panose="02020603050405020304" pitchFamily="18" charset="0"/>
              </a:rPr>
              <a:t> </a:t>
            </a:r>
            <a:r>
              <a:rPr lang="en-IN" sz="1400" dirty="0" smtClean="0">
                <a:ln w="0"/>
                <a:latin typeface="Times New Roman" panose="02020603050405020304" pitchFamily="18" charset="0"/>
                <a:cs typeface="Times New Roman" panose="02020603050405020304" pitchFamily="18" charset="0"/>
              </a:rPr>
              <a:t>Customer can </a:t>
            </a:r>
            <a:r>
              <a:rPr lang="en-IN" sz="1400" dirty="0" smtClean="0">
                <a:ln w="0"/>
                <a:solidFill>
                  <a:schemeClr val="accent2">
                    <a:lumMod val="75000"/>
                  </a:schemeClr>
                </a:solidFill>
                <a:latin typeface="Times New Roman" panose="02020603050405020304" pitchFamily="18" charset="0"/>
                <a:cs typeface="Times New Roman" panose="02020603050405020304" pitchFamily="18" charset="0"/>
              </a:rPr>
              <a:t>check</a:t>
            </a:r>
            <a:r>
              <a:rPr lang="en-IN" sz="1400" dirty="0" smtClean="0">
                <a:ln w="0"/>
                <a:latin typeface="Times New Roman" panose="02020603050405020304" pitchFamily="18" charset="0"/>
                <a:cs typeface="Times New Roman" panose="02020603050405020304" pitchFamily="18" charset="0"/>
              </a:rPr>
              <a:t> how many service he/she took.</a:t>
            </a:r>
          </a:p>
          <a:p>
            <a:pPr>
              <a:buFont typeface="Wingdings" panose="05000000000000000000" pitchFamily="2" charset="2"/>
              <a:buChar char="Ø"/>
            </a:pPr>
            <a:endParaRPr lang="en-IN" sz="1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smtClean="0">
                <a:solidFill>
                  <a:schemeClr val="accent2">
                    <a:lumMod val="75000"/>
                  </a:schemeClr>
                </a:solidFill>
                <a:latin typeface="Times New Roman" panose="02020603050405020304" pitchFamily="18" charset="0"/>
                <a:cs typeface="Times New Roman" panose="02020603050405020304" pitchFamily="18" charset="0"/>
              </a:rPr>
              <a:t> </a:t>
            </a:r>
            <a:r>
              <a:rPr lang="en-US" sz="1400" dirty="0">
                <a:latin typeface="Times New Roman" pitchFamily="18" charset="0"/>
                <a:cs typeface="Times New Roman" pitchFamily="18" charset="0"/>
              </a:rPr>
              <a:t>Assign task of </a:t>
            </a:r>
            <a:r>
              <a:rPr lang="en-US" sz="1400" dirty="0" smtClean="0">
                <a:solidFill>
                  <a:schemeClr val="accent2">
                    <a:lumMod val="75000"/>
                  </a:schemeClr>
                </a:solidFill>
                <a:latin typeface="Times New Roman" pitchFamily="18" charset="0"/>
                <a:cs typeface="Times New Roman" pitchFamily="18" charset="0"/>
              </a:rPr>
              <a:t>workers</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online. </a:t>
            </a:r>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a:solidFill>
                  <a:schemeClr val="accent2">
                    <a:lumMod val="75000"/>
                  </a:schemeClr>
                </a:solidFill>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Customer view his or her particular </a:t>
            </a:r>
            <a:r>
              <a:rPr lang="en-IN" sz="1400" dirty="0" smtClean="0">
                <a:solidFill>
                  <a:schemeClr val="accent2">
                    <a:lumMod val="75000"/>
                  </a:schemeClr>
                </a:solidFill>
                <a:latin typeface="Times New Roman" panose="02020603050405020304" pitchFamily="18" charset="0"/>
                <a:cs typeface="Times New Roman" panose="02020603050405020304" pitchFamily="18" charset="0"/>
              </a:rPr>
              <a:t>service detail</a:t>
            </a:r>
            <a:r>
              <a:rPr lang="en-IN" sz="1400" dirty="0" smtClean="0">
                <a:latin typeface="Times New Roman" panose="02020603050405020304" pitchFamily="18" charset="0"/>
                <a:cs typeface="Times New Roman" panose="02020603050405020304" pitchFamily="18" charset="0"/>
              </a:rPr>
              <a:t> and also a </a:t>
            </a:r>
            <a:r>
              <a:rPr lang="en-IN" sz="1400" dirty="0" smtClean="0">
                <a:solidFill>
                  <a:schemeClr val="accent2">
                    <a:lumMod val="75000"/>
                  </a:schemeClr>
                </a:solidFill>
                <a:latin typeface="Times New Roman" panose="02020603050405020304" pitchFamily="18" charset="0"/>
                <a:cs typeface="Times New Roman" panose="02020603050405020304" pitchFamily="18" charset="0"/>
              </a:rPr>
              <a:t>task status</a:t>
            </a:r>
          </a:p>
          <a:p>
            <a:pPr marL="0" indent="0">
              <a:buNone/>
            </a:pPr>
            <a:r>
              <a:rPr lang="en-IN" sz="1400" dirty="0">
                <a:latin typeface="Times New Roman" panose="02020603050405020304" pitchFamily="18" charset="0"/>
                <a:cs typeface="Times New Roman" panose="02020603050405020304" pitchFamily="18" charset="0"/>
              </a:rPr>
              <a:t> </a:t>
            </a:r>
            <a:r>
              <a:rPr lang="en-IN" sz="1400" dirty="0" smtClean="0">
                <a:latin typeface="Times New Roman" panose="02020603050405020304" pitchFamily="18" charset="0"/>
                <a:cs typeface="Times New Roman" panose="02020603050405020304" pitchFamily="18" charset="0"/>
              </a:rPr>
              <a:t>       of it.</a:t>
            </a:r>
          </a:p>
          <a:p>
            <a:pPr marL="0" indent="0">
              <a:buNone/>
            </a:pPr>
            <a:endParaRPr lang="en-IN" sz="1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1400" dirty="0" smtClean="0">
                <a:solidFill>
                  <a:schemeClr val="accent2">
                    <a:lumMod val="75000"/>
                  </a:schemeClr>
                </a:solidFill>
                <a:latin typeface="Times New Roman" panose="02020603050405020304" pitchFamily="18" charset="0"/>
                <a:cs typeface="Times New Roman" panose="02020603050405020304" pitchFamily="18" charset="0"/>
              </a:rPr>
              <a:t> Online billing.</a:t>
            </a:r>
          </a:p>
          <a:p>
            <a:pPr>
              <a:buFont typeface="Wingdings" panose="05000000000000000000" pitchFamily="2" charset="2"/>
              <a:buChar char="Ø"/>
            </a:pPr>
            <a:endParaRPr lang="en-US" sz="1400" dirty="0" smtClean="0">
              <a:latin typeface="Times New Roman" pitchFamily="18" charset="0"/>
              <a:cs typeface="Times New Roman" pitchFamily="18" charset="0"/>
            </a:endParaRPr>
          </a:p>
          <a:p>
            <a:pPr>
              <a:buFont typeface="Wingdings" panose="05000000000000000000" pitchFamily="2" charset="2"/>
              <a:buChar char="Ø"/>
            </a:pPr>
            <a:r>
              <a:rPr lang="en-IN" sz="1400" dirty="0">
                <a:solidFill>
                  <a:schemeClr val="accent2">
                    <a:lumMod val="75000"/>
                  </a:schemeClr>
                </a:solidFill>
                <a:latin typeface="Times New Roman" panose="02020603050405020304" pitchFamily="18" charset="0"/>
                <a:cs typeface="Times New Roman" panose="02020603050405020304" pitchFamily="18" charset="0"/>
              </a:rPr>
              <a:t> </a:t>
            </a:r>
            <a:r>
              <a:rPr lang="en-US" sz="1400" dirty="0" smtClean="0">
                <a:latin typeface="Times New Roman" pitchFamily="18" charset="0"/>
                <a:cs typeface="Times New Roman" pitchFamily="18" charset="0"/>
              </a:rPr>
              <a:t>Operator can </a:t>
            </a:r>
            <a:r>
              <a:rPr lang="en-US" sz="1400" dirty="0">
                <a:latin typeface="Times New Roman" pitchFamily="18" charset="0"/>
                <a:cs typeface="Times New Roman" pitchFamily="18" charset="0"/>
              </a:rPr>
              <a:t>easy to </a:t>
            </a:r>
            <a:r>
              <a:rPr lang="en-US" sz="1400" dirty="0">
                <a:solidFill>
                  <a:schemeClr val="accent2">
                    <a:lumMod val="75000"/>
                  </a:schemeClr>
                </a:solidFill>
                <a:latin typeface="Times New Roman" pitchFamily="18" charset="0"/>
                <a:cs typeface="Times New Roman" pitchFamily="18" charset="0"/>
              </a:rPr>
              <a:t>manage</a:t>
            </a:r>
            <a:r>
              <a:rPr lang="en-US" sz="1400" dirty="0">
                <a:latin typeface="Times New Roman" pitchFamily="18" charset="0"/>
                <a:cs typeface="Times New Roman" pitchFamily="18" charset="0"/>
              </a:rPr>
              <a:t> stock and </a:t>
            </a:r>
            <a:r>
              <a:rPr lang="en-US" sz="1400" dirty="0" smtClean="0">
                <a:latin typeface="Times New Roman" pitchFamily="18" charset="0"/>
                <a:cs typeface="Times New Roman" pitchFamily="18" charset="0"/>
              </a:rPr>
              <a:t>data.</a:t>
            </a:r>
          </a:p>
          <a:p>
            <a:pPr>
              <a:buFont typeface="Wingdings" panose="05000000000000000000" pitchFamily="2" charset="2"/>
              <a:buChar char="Ø"/>
            </a:pPr>
            <a:endParaRPr lang="en-US" sz="1400" dirty="0" smtClean="0">
              <a:latin typeface="Times New Roman" pitchFamily="18" charset="0"/>
              <a:cs typeface="Times New Roman" pitchFamily="18" charset="0"/>
            </a:endParaRPr>
          </a:p>
          <a:p>
            <a:pPr>
              <a:buFont typeface="Wingdings" panose="05000000000000000000" pitchFamily="2" charset="2"/>
              <a:buChar char="Ø"/>
            </a:pP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Admin </a:t>
            </a:r>
            <a:r>
              <a:rPr lang="en-US" sz="1400" dirty="0">
                <a:latin typeface="Times New Roman" pitchFamily="18" charset="0"/>
                <a:cs typeface="Times New Roman" pitchFamily="18" charset="0"/>
              </a:rPr>
              <a:t>can see </a:t>
            </a:r>
            <a:r>
              <a:rPr lang="en-US" sz="1400" dirty="0">
                <a:solidFill>
                  <a:schemeClr val="accent2">
                    <a:lumMod val="75000"/>
                  </a:schemeClr>
                </a:solidFill>
                <a:latin typeface="Times New Roman" pitchFamily="18" charset="0"/>
                <a:cs typeface="Times New Roman" pitchFamily="18" charset="0"/>
              </a:rPr>
              <a:t>reports</a:t>
            </a:r>
            <a:r>
              <a:rPr lang="en-US" sz="1400" dirty="0">
                <a:latin typeface="Times New Roman" pitchFamily="18" charset="0"/>
                <a:cs typeface="Times New Roman" pitchFamily="18" charset="0"/>
              </a:rPr>
              <a:t> according to </a:t>
            </a:r>
            <a:r>
              <a:rPr lang="en-US" sz="1400" dirty="0">
                <a:solidFill>
                  <a:schemeClr val="accent2">
                    <a:lumMod val="75000"/>
                  </a:schemeClr>
                </a:solidFill>
                <a:latin typeface="Times New Roman" pitchFamily="18" charset="0"/>
                <a:cs typeface="Times New Roman" pitchFamily="18" charset="0"/>
              </a:rPr>
              <a:t>date</a:t>
            </a:r>
            <a:r>
              <a:rPr lang="en-US" sz="1400" dirty="0">
                <a:latin typeface="Times New Roman" pitchFamily="18" charset="0"/>
                <a:cs typeface="Times New Roman" pitchFamily="18" charset="0"/>
              </a:rPr>
              <a:t>.</a:t>
            </a:r>
            <a:endParaRPr lang="en-US" sz="1400" dirty="0" smtClean="0">
              <a:latin typeface="Times New Roman" pitchFamily="18" charset="0"/>
              <a:cs typeface="Times New Roman" pitchFamily="18" charset="0"/>
            </a:endParaRPr>
          </a:p>
          <a:p>
            <a:pPr>
              <a:buFont typeface="Wingdings" panose="05000000000000000000" pitchFamily="2" charset="2"/>
              <a:buChar char="Ø"/>
            </a:pPr>
            <a:endParaRPr lang="en-US" sz="14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
        <p:nvSpPr>
          <p:cNvPr id="11" name="Title 1"/>
          <p:cNvSpPr>
            <a:spLocks noGrp="1"/>
          </p:cNvSpPr>
          <p:nvPr>
            <p:ph type="title"/>
          </p:nvPr>
        </p:nvSpPr>
        <p:spPr>
          <a:xfrm>
            <a:off x="-1" y="30088"/>
            <a:ext cx="9167295" cy="878632"/>
          </a:xfrm>
        </p:spPr>
        <p:txBody>
          <a:bodyPr>
            <a:noAutofit/>
          </a:bodyPr>
          <a:lstStyle/>
          <a:p>
            <a:pPr algn="ctr"/>
            <a:r>
              <a:rPr lang="en-US" sz="3600" b="1" u="sng" dirty="0">
                <a:solidFill>
                  <a:schemeClr val="accent2">
                    <a:lumMod val="75000"/>
                  </a:schemeClr>
                </a:solidFill>
                <a:latin typeface="Times New Roman" panose="02020603050405020304" pitchFamily="18" charset="0"/>
                <a:cs typeface="Times New Roman" panose="02020603050405020304" pitchFamily="18" charset="0"/>
              </a:rPr>
              <a:t>Need For New System</a:t>
            </a:r>
            <a:endParaRPr lang="en-US" sz="3600" b="1" u="sng"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Times New Roman" panose="02020603050405020304" pitchFamily="18" charset="0"/>
              <a:cs typeface="Times New Roman" panose="02020603050405020304" pitchFamily="18" charset="0"/>
            </a:endParaRPr>
          </a:p>
        </p:txBody>
      </p:sp>
      <p:pic>
        <p:nvPicPr>
          <p:cNvPr id="6" name="Picture 2" descr="C:\Users\admin\Desktop\needs new'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772816"/>
            <a:ext cx="2952328"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3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512" y="6309320"/>
            <a:ext cx="918051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Admin Login </a:t>
            </a:r>
            <a:r>
              <a:rPr lang="en-IN" sz="1400" dirty="0" smtClean="0">
                <a:latin typeface="Times New Roman" panose="02020603050405020304" pitchFamily="18" charset="0"/>
                <a:cs typeface="Times New Roman" panose="02020603050405020304" pitchFamily="18" charset="0"/>
              </a:rPr>
              <a:t>page,</a:t>
            </a:r>
            <a:r>
              <a:rPr lang="en-IN" sz="1400" dirty="0">
                <a:latin typeface="Times New Roman" pitchFamily="18" charset="0"/>
                <a:cs typeface="Times New Roman" pitchFamily="18" charset="0"/>
              </a:rPr>
              <a:t> </a:t>
            </a:r>
            <a:r>
              <a:rPr lang="en-IN" sz="1400" dirty="0" smtClean="0">
                <a:latin typeface="Times New Roman" pitchFamily="18" charset="0"/>
                <a:cs typeface="Times New Roman" pitchFamily="18" charset="0"/>
              </a:rPr>
              <a:t>Here </a:t>
            </a:r>
            <a:r>
              <a:rPr lang="en-IN" sz="1400" dirty="0">
                <a:latin typeface="Times New Roman" pitchFamily="18" charset="0"/>
                <a:cs typeface="Times New Roman" pitchFamily="18" charset="0"/>
              </a:rPr>
              <a:t>Admin can enter his valid email-id &amp; password and login into site.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 Box 11438"/>
          <p:cNvSpPr txBox="1"/>
          <p:nvPr/>
        </p:nvSpPr>
        <p:spPr>
          <a:xfrm>
            <a:off x="3888740" y="548680"/>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Login</a:t>
            </a: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Page</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5040559"/>
          </a:xfrm>
          <a:prstGeom prst="rect">
            <a:avLst/>
          </a:prstGeom>
        </p:spPr>
      </p:pic>
    </p:spTree>
    <p:extLst>
      <p:ext uri="{BB962C8B-B14F-4D97-AF65-F5344CB8AC3E}">
        <p14:creationId xmlns:p14="http://schemas.microsoft.com/office/powerpoint/2010/main" val="13753277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350"/>
          <p:cNvSpPr txBox="1"/>
          <p:nvPr/>
        </p:nvSpPr>
        <p:spPr>
          <a:xfrm>
            <a:off x="3782377" y="548680"/>
            <a:ext cx="1579245"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Home Page</a:t>
            </a:r>
            <a:endParaRPr lang="en-IN" sz="1100" dirty="0">
              <a:effectLst/>
              <a:ea typeface="Calibri" panose="020F0502020204030204" pitchFamily="34" charset="0"/>
              <a:cs typeface="Times New Roman" panose="02020603050405020304" pitchFamily="18" charset="0"/>
            </a:endParaRPr>
          </a:p>
        </p:txBody>
      </p:sp>
      <p:sp>
        <p:nvSpPr>
          <p:cNvPr id="3" name="Rectangle 2"/>
          <p:cNvSpPr/>
          <p:nvPr/>
        </p:nvSpPr>
        <p:spPr>
          <a:xfrm>
            <a:off x="-36512" y="6381328"/>
            <a:ext cx="725455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anose="02020603050405020304" pitchFamily="18" charset="0"/>
                <a:cs typeface="Times New Roman" panose="02020603050405020304" pitchFamily="18" charset="0"/>
              </a:rPr>
              <a:t>Admin home page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5040560"/>
          </a:xfrm>
          <a:prstGeom prst="rect">
            <a:avLst/>
          </a:prstGeom>
        </p:spPr>
      </p:pic>
    </p:spTree>
    <p:extLst>
      <p:ext uri="{BB962C8B-B14F-4D97-AF65-F5344CB8AC3E}">
        <p14:creationId xmlns:p14="http://schemas.microsoft.com/office/powerpoint/2010/main" val="345384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p:nvPr/>
        </p:nvSpPr>
        <p:spPr>
          <a:xfrm>
            <a:off x="3707904" y="548680"/>
            <a:ext cx="2016223"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81328"/>
            <a:ext cx="918051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a:t>
            </a:r>
            <a:r>
              <a:rPr lang="en-US" sz="1400" dirty="0">
                <a:latin typeface="Times New Roman" pitchFamily="18" charset="0"/>
                <a:cs typeface="Times New Roman" pitchFamily="18" charset="0"/>
              </a:rPr>
              <a:t> </a:t>
            </a:r>
            <a:r>
              <a:rPr lang="en-US" sz="1400" dirty="0" smtClean="0">
                <a:latin typeface="Times New Roman" pitchFamily="18" charset="0"/>
                <a:cs typeface="Times New Roman" pitchFamily="18" charset="0"/>
              </a:rPr>
              <a:t>Page</a:t>
            </a:r>
            <a:r>
              <a:rPr lang="en-US" sz="1400" dirty="0">
                <a:latin typeface="Times New Roman" pitchFamily="18" charset="0"/>
                <a:cs typeface="Times New Roman" pitchFamily="18" charset="0"/>
              </a:rPr>
              <a:t>, Here Admin can manage particular </a:t>
            </a:r>
            <a:r>
              <a:rPr lang="en-US" sz="1400" dirty="0" smtClean="0">
                <a:latin typeface="Times New Roman" pitchFamily="18" charset="0"/>
                <a:cs typeface="Times New Roman" pitchFamily="18" charset="0"/>
              </a:rPr>
              <a:t>Vehicle.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1" y="1124744"/>
            <a:ext cx="9182636" cy="5040560"/>
          </a:xfrm>
          <a:prstGeom prst="rect">
            <a:avLst/>
          </a:prstGeom>
        </p:spPr>
      </p:pic>
    </p:spTree>
    <p:extLst>
      <p:ext uri="{BB962C8B-B14F-4D97-AF65-F5344CB8AC3E}">
        <p14:creationId xmlns:p14="http://schemas.microsoft.com/office/powerpoint/2010/main" val="20638008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p:nvPr/>
        </p:nvSpPr>
        <p:spPr>
          <a:xfrm>
            <a:off x="3823970" y="564550"/>
            <a:ext cx="2044174"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Insert 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01275"/>
            <a:ext cx="8352928" cy="340093"/>
          </a:xfrm>
          <a:prstGeom prst="rect">
            <a:avLst/>
          </a:prstGeom>
        </p:spPr>
        <p:txBody>
          <a:bodyPr wrap="square">
            <a:spAutoFit/>
          </a:bodyPr>
          <a:lstStyle/>
          <a:p>
            <a:pPr>
              <a:lnSpc>
                <a:spcPct val="115000"/>
              </a:lnSpc>
              <a:spcAft>
                <a:spcPts val="1000"/>
              </a:spcAft>
            </a:pP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 </a:t>
            </a:r>
            <a:r>
              <a:rPr lang="en-US" sz="1400" dirty="0">
                <a:latin typeface="Times New Roman" pitchFamily="18" charset="0"/>
                <a:cs typeface="Times New Roman" pitchFamily="18" charset="0"/>
              </a:rPr>
              <a:t>Page, Here Admin can insert a </a:t>
            </a:r>
            <a:r>
              <a:rPr lang="en-US" sz="1400" dirty="0" smtClean="0">
                <a:latin typeface="Times New Roman" pitchFamily="18" charset="0"/>
                <a:cs typeface="Times New Roman" pitchFamily="18" charset="0"/>
              </a:rPr>
              <a:t>new Vehicle.</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5184576"/>
          </a:xfrm>
          <a:prstGeom prst="rect">
            <a:avLst/>
          </a:prstGeom>
        </p:spPr>
      </p:pic>
    </p:spTree>
    <p:extLst>
      <p:ext uri="{BB962C8B-B14F-4D97-AF65-F5344CB8AC3E}">
        <p14:creationId xmlns:p14="http://schemas.microsoft.com/office/powerpoint/2010/main" val="3599543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3"/>
          <p:cNvSpPr txBox="1"/>
          <p:nvPr/>
        </p:nvSpPr>
        <p:spPr>
          <a:xfrm>
            <a:off x="3633787" y="548680"/>
            <a:ext cx="1876425"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01275"/>
            <a:ext cx="918051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 </a:t>
            </a:r>
            <a:r>
              <a:rPr lang="en-US" sz="1400" dirty="0">
                <a:latin typeface="Times New Roman" pitchFamily="18" charset="0"/>
                <a:cs typeface="Times New Roman" pitchFamily="18" charset="0"/>
              </a:rPr>
              <a:t>Page, Here Admin can edit particular </a:t>
            </a:r>
            <a:r>
              <a:rPr lang="en-US" sz="1400" dirty="0" smtClean="0">
                <a:latin typeface="Times New Roman" pitchFamily="18" charset="0"/>
                <a:cs typeface="Times New Roman" pitchFamily="18" charset="0"/>
              </a:rPr>
              <a:t>Vehicle </a:t>
            </a:r>
            <a:r>
              <a:rPr lang="en-US" sz="1400" dirty="0">
                <a:latin typeface="Times New Roman" pitchFamily="18" charset="0"/>
                <a:cs typeface="Times New Roman" pitchFamily="18" charset="0"/>
              </a:rPr>
              <a:t>from the List of </a:t>
            </a:r>
            <a:r>
              <a:rPr lang="en-US" sz="1400" dirty="0" smtClean="0">
                <a:latin typeface="Times New Roman" pitchFamily="18" charset="0"/>
                <a:cs typeface="Times New Roman" pitchFamily="18" charset="0"/>
              </a:rPr>
              <a:t>Vehicles.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4000" cy="5184576"/>
          </a:xfrm>
          <a:prstGeom prst="rect">
            <a:avLst/>
          </a:prstGeom>
        </p:spPr>
      </p:pic>
    </p:spTree>
    <p:extLst>
      <p:ext uri="{BB962C8B-B14F-4D97-AF65-F5344CB8AC3E}">
        <p14:creationId xmlns:p14="http://schemas.microsoft.com/office/powerpoint/2010/main" val="253132772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4"/>
          <p:cNvSpPr txBox="1"/>
          <p:nvPr/>
        </p:nvSpPr>
        <p:spPr>
          <a:xfrm>
            <a:off x="3563888" y="548680"/>
            <a:ext cx="2088232"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Update 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73283"/>
            <a:ext cx="918051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 </a:t>
            </a:r>
            <a:r>
              <a:rPr lang="en-US" sz="1400" dirty="0">
                <a:latin typeface="Times New Roman" pitchFamily="18" charset="0"/>
                <a:cs typeface="Times New Roman" pitchFamily="18" charset="0"/>
              </a:rPr>
              <a:t>Page, Here Admin can update  particular </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from the List of </a:t>
            </a:r>
            <a:r>
              <a:rPr lang="en-US" sz="1400" dirty="0" smtClean="0">
                <a:latin typeface="Times New Roman" pitchFamily="18" charset="0"/>
                <a:cs typeface="Times New Roman" pitchFamily="18" charset="0"/>
              </a:rPr>
              <a:t>Vehicles.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p:nvPr/>
        </p:nvPicPr>
        <p:blipFill>
          <a:blip r:embed="rId2"/>
          <a:stretch>
            <a:fillRect/>
          </a:stretch>
        </p:blipFill>
        <p:spPr>
          <a:xfrm>
            <a:off x="-1" y="1124744"/>
            <a:ext cx="9144001" cy="5256584"/>
          </a:xfrm>
          <a:prstGeom prst="rect">
            <a:avLst/>
          </a:prstGeom>
        </p:spPr>
      </p:pic>
    </p:spTree>
    <p:extLst>
      <p:ext uri="{BB962C8B-B14F-4D97-AF65-F5344CB8AC3E}">
        <p14:creationId xmlns:p14="http://schemas.microsoft.com/office/powerpoint/2010/main" val="15846755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4"/>
          <p:cNvSpPr txBox="1"/>
          <p:nvPr/>
        </p:nvSpPr>
        <p:spPr>
          <a:xfrm>
            <a:off x="3563888" y="548680"/>
            <a:ext cx="2088232"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73283"/>
            <a:ext cx="9180512" cy="340093"/>
          </a:xfrm>
          <a:prstGeom prst="rect">
            <a:avLst/>
          </a:prstGeom>
        </p:spPr>
        <p:txBody>
          <a:bodyPr wrap="squar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Vehicle</a:t>
            </a:r>
            <a:r>
              <a:rPr lang="en-US" sz="1400" dirty="0" smtClean="0">
                <a:latin typeface="Times New Roman" pitchFamily="18" charset="0"/>
                <a:cs typeface="Times New Roman" pitchFamily="18" charset="0"/>
              </a:rPr>
              <a:t> </a:t>
            </a:r>
            <a:r>
              <a:rPr lang="en-US" sz="1400" dirty="0">
                <a:latin typeface="Times New Roman" pitchFamily="18" charset="0"/>
                <a:cs typeface="Times New Roman" pitchFamily="18" charset="0"/>
              </a:rPr>
              <a:t>Page, Here Admin can delete particular </a:t>
            </a:r>
            <a:r>
              <a:rPr lang="en-US" sz="1400" dirty="0" smtClean="0">
                <a:latin typeface="Times New Roman" pitchFamily="18" charset="0"/>
                <a:cs typeface="Times New Roman" pitchFamily="18" charset="0"/>
              </a:rPr>
              <a:t>Vehicle </a:t>
            </a:r>
            <a:r>
              <a:rPr lang="en-US" sz="1400" dirty="0">
                <a:latin typeface="Times New Roman" pitchFamily="18" charset="0"/>
                <a:cs typeface="Times New Roman" pitchFamily="18" charset="0"/>
              </a:rPr>
              <a:t>from the List of </a:t>
            </a:r>
            <a:r>
              <a:rPr lang="en-US" sz="1400" dirty="0" smtClean="0">
                <a:latin typeface="Times New Roman" pitchFamily="18" charset="0"/>
                <a:cs typeface="Times New Roman" pitchFamily="18" charset="0"/>
              </a:rPr>
              <a:t>Vehicles</a:t>
            </a:r>
            <a:r>
              <a:rPr lang="en-US" sz="1400" dirty="0" smtClean="0">
                <a:latin typeface="Times New Roman" pitchFamily="18" charset="0"/>
                <a:cs typeface="Times New Roman"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196752"/>
            <a:ext cx="9144000" cy="4968551"/>
          </a:xfrm>
          <a:prstGeom prst="rect">
            <a:avLst/>
          </a:prstGeom>
        </p:spPr>
      </p:pic>
    </p:spTree>
    <p:extLst>
      <p:ext uri="{BB962C8B-B14F-4D97-AF65-F5344CB8AC3E}">
        <p14:creationId xmlns:p14="http://schemas.microsoft.com/office/powerpoint/2010/main" val="39201476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46"/>
          <p:cNvSpPr txBox="1"/>
          <p:nvPr/>
        </p:nvSpPr>
        <p:spPr>
          <a:xfrm>
            <a:off x="3131840" y="548680"/>
            <a:ext cx="4032448"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Vehicle Page After Performing Operations</a:t>
            </a:r>
            <a:endParaRPr lang="en-IN" sz="1100" dirty="0">
              <a:effectLst/>
              <a:ea typeface="Calibri" panose="020F0502020204030204" pitchFamily="34" charset="0"/>
              <a:cs typeface="Times New Roman" panose="02020603050405020304" pitchFamily="18" charset="0"/>
            </a:endParaRPr>
          </a:p>
        </p:txBody>
      </p:sp>
      <p:sp>
        <p:nvSpPr>
          <p:cNvPr id="7" name="Rectangle 6"/>
          <p:cNvSpPr/>
          <p:nvPr/>
        </p:nvSpPr>
        <p:spPr>
          <a:xfrm>
            <a:off x="50802" y="6309320"/>
            <a:ext cx="9093198" cy="587853"/>
          </a:xfrm>
          <a:prstGeom prst="rect">
            <a:avLst/>
          </a:prstGeom>
        </p:spPr>
        <p:txBody>
          <a:bodyPr wrap="square">
            <a:spAutoFit/>
          </a:bodyPr>
          <a:lstStyle/>
          <a:p>
            <a:pPr>
              <a:lnSpc>
                <a:spcPct val="115000"/>
              </a:lnSpc>
              <a:spcAft>
                <a:spcPts val="1000"/>
              </a:spcAft>
            </a:pP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dirty="0">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 Page</a:t>
            </a:r>
            <a:r>
              <a:rPr lang="en-US" sz="1400" dirty="0">
                <a:latin typeface="Times New Roman" pitchFamily="18" charset="0"/>
                <a:cs typeface="Times New Roman" pitchFamily="18" charset="0"/>
              </a:rPr>
              <a:t>, Here Admin can see the Vehicle  list after performing Insert, Update and Delete </a:t>
            </a:r>
            <a:r>
              <a:rPr lang="en-US" sz="1400" dirty="0" smtClean="0">
                <a:latin typeface="Times New Roman" pitchFamily="18" charset="0"/>
                <a:cs typeface="Times New Roman" pitchFamily="18" charset="0"/>
              </a:rPr>
              <a:t>	   Operations</a:t>
            </a:r>
            <a:r>
              <a:rPr lang="en-US" sz="1400" dirty="0">
                <a:latin typeface="Times New Roman" pitchFamily="18" charset="0"/>
                <a:cs typeface="Times New Roman" pitchFamily="18" charset="0"/>
              </a:rPr>
              <a: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a:blip r:embed="rId2"/>
          <a:stretch>
            <a:fillRect/>
          </a:stretch>
        </p:blipFill>
        <p:spPr>
          <a:xfrm>
            <a:off x="0" y="1268760"/>
            <a:ext cx="9144000" cy="4896544"/>
          </a:xfrm>
          <a:prstGeom prst="rect">
            <a:avLst/>
          </a:prstGeom>
        </p:spPr>
      </p:pic>
    </p:spTree>
    <p:extLst>
      <p:ext uri="{BB962C8B-B14F-4D97-AF65-F5344CB8AC3E}">
        <p14:creationId xmlns:p14="http://schemas.microsoft.com/office/powerpoint/2010/main" val="26584622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8"/>
          <p:cNvSpPr txBox="1"/>
          <p:nvPr/>
        </p:nvSpPr>
        <p:spPr>
          <a:xfrm>
            <a:off x="3863528" y="548680"/>
            <a:ext cx="1500560"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Product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09320"/>
            <a:ext cx="6246440" cy="340093"/>
          </a:xfrm>
          <a:prstGeom prst="rect">
            <a:avLst/>
          </a:prstGeom>
        </p:spPr>
        <p:txBody>
          <a:bodyPr wrap="square">
            <a:spAutoFit/>
          </a:bodyPr>
          <a:lstStyle/>
          <a:p>
            <a:pPr>
              <a:lnSpc>
                <a:spcPct val="115000"/>
              </a:lnSpc>
              <a:spcAft>
                <a:spcPts val="1000"/>
              </a:spcAft>
            </a:pP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a:t>
            </a: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a:t>
            </a:r>
            <a:r>
              <a:rPr lang="en-US" sz="1400" dirty="0" smtClean="0">
                <a:latin typeface="Times New Roman" pitchFamily="18" charset="0"/>
                <a:cs typeface="Times New Roman" pitchFamily="18" charset="0"/>
              </a:rPr>
              <a:t>Product </a:t>
            </a:r>
            <a:r>
              <a:rPr lang="en-US" sz="1400" dirty="0">
                <a:latin typeface="Times New Roman" pitchFamily="18" charset="0"/>
                <a:cs typeface="Times New Roman" pitchFamily="18" charset="0"/>
              </a:rPr>
              <a:t>Page; Here Admin can manage particular Product.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2"/>
          <a:stretch>
            <a:fillRect/>
          </a:stretch>
        </p:blipFill>
        <p:spPr>
          <a:xfrm>
            <a:off x="-36512" y="1268760"/>
            <a:ext cx="9180511" cy="4896544"/>
          </a:xfrm>
          <a:prstGeom prst="rect">
            <a:avLst/>
          </a:prstGeom>
        </p:spPr>
      </p:pic>
    </p:spTree>
    <p:extLst>
      <p:ext uri="{BB962C8B-B14F-4D97-AF65-F5344CB8AC3E}">
        <p14:creationId xmlns:p14="http://schemas.microsoft.com/office/powerpoint/2010/main" val="13139786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39"/>
          <p:cNvSpPr txBox="1"/>
          <p:nvPr/>
        </p:nvSpPr>
        <p:spPr>
          <a:xfrm>
            <a:off x="3888740" y="548680"/>
            <a:ext cx="255546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Vehicle Type Product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8" y="6309320"/>
            <a:ext cx="8986836" cy="523220"/>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itchFamily="18" charset="0"/>
              </a:rPr>
              <a:t> </a:t>
            </a:r>
            <a:r>
              <a:rPr lang="en-US" sz="1400" dirty="0">
                <a:latin typeface="Times New Roman" pitchFamily="18" charset="0"/>
                <a:cs typeface="Times New Roman" pitchFamily="18" charset="0"/>
              </a:rPr>
              <a:t>This is </a:t>
            </a:r>
            <a:r>
              <a:rPr lang="en-US" sz="1400" dirty="0" smtClean="0">
                <a:latin typeface="Times New Roman" pitchFamily="18" charset="0"/>
                <a:cs typeface="Times New Roman" pitchFamily="18" charset="0"/>
              </a:rPr>
              <a:t>a Vehicle </a:t>
            </a:r>
            <a:r>
              <a:rPr lang="en-US" sz="1400" dirty="0">
                <a:latin typeface="Times New Roman" pitchFamily="18" charset="0"/>
                <a:cs typeface="Times New Roman" pitchFamily="18" charset="0"/>
              </a:rPr>
              <a:t>Type Product Page, Here Admin can Add, Update or Delete particular Vehicle Type </a:t>
            </a:r>
            <a:r>
              <a:rPr lang="en-US" sz="1400" dirty="0" smtClean="0">
                <a:latin typeface="Times New Roman" pitchFamily="18" charset="0"/>
                <a:cs typeface="Times New Roman" pitchFamily="18" charset="0"/>
              </a:rPr>
              <a:t>	    Product with </a:t>
            </a:r>
            <a:r>
              <a:rPr lang="en-US" sz="1400" dirty="0">
                <a:latin typeface="Times New Roman" pitchFamily="18" charset="0"/>
                <a:cs typeface="Times New Roman" pitchFamily="18" charset="0"/>
              </a:rPr>
              <a:t>Price.</a:t>
            </a:r>
            <a:r>
              <a:rPr lang="en-IN" sz="1400" dirty="0">
                <a:latin typeface="Times New Roman" panose="02020603050405020304" pitchFamily="18" charset="0"/>
                <a:cs typeface="Times New Roman" panose="02020603050405020304" pitchFamily="18" charset="0"/>
              </a:rPr>
              <a:t>	</a:t>
            </a:r>
          </a:p>
        </p:txBody>
      </p:sp>
      <p:pic>
        <p:nvPicPr>
          <p:cNvPr id="7" name="Picture 6"/>
          <p:cNvPicPr/>
          <p:nvPr/>
        </p:nvPicPr>
        <p:blipFill>
          <a:blip r:embed="rId2"/>
          <a:stretch>
            <a:fillRect/>
          </a:stretch>
        </p:blipFill>
        <p:spPr>
          <a:xfrm>
            <a:off x="0" y="1268760"/>
            <a:ext cx="9144000" cy="4896543"/>
          </a:xfrm>
          <a:prstGeom prst="rect">
            <a:avLst/>
          </a:prstGeom>
        </p:spPr>
      </p:pic>
    </p:spTree>
    <p:extLst>
      <p:ext uri="{BB962C8B-B14F-4D97-AF65-F5344CB8AC3E}">
        <p14:creationId xmlns:p14="http://schemas.microsoft.com/office/powerpoint/2010/main" val="30109669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14808" y="2704"/>
            <a:ext cx="9129192" cy="762000"/>
          </a:xfrm>
        </p:spPr>
        <p:txBody>
          <a:bodyPr>
            <a:normAutofit/>
          </a:bodyPr>
          <a:lstStyle/>
          <a:p>
            <a:pPr algn="ctr"/>
            <a:r>
              <a:rPr lang="en-US" sz="3600" b="1" u="sng" dirty="0" smtClean="0">
                <a:solidFill>
                  <a:schemeClr val="accent2">
                    <a:lumMod val="75000"/>
                  </a:schemeClr>
                </a:solidFill>
                <a:latin typeface="Times New Roman" panose="02020603050405020304" pitchFamily="18" charset="0"/>
                <a:cs typeface="Times New Roman" panose="02020603050405020304" pitchFamily="18" charset="0"/>
              </a:rPr>
              <a:t>Project Analysis</a:t>
            </a:r>
            <a:endParaRPr lang="en-US" sz="3600" b="1" u="sng"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
          </p:nvPr>
        </p:nvSpPr>
        <p:spPr>
          <a:xfrm>
            <a:off x="216783" y="764704"/>
            <a:ext cx="8915400" cy="5867400"/>
          </a:xfrm>
        </p:spPr>
        <p:txBody>
          <a:bodyPr>
            <a:normAutofit/>
          </a:bodyPr>
          <a:lstStyle/>
          <a:p>
            <a:r>
              <a:rPr lang="en-US" sz="3000" dirty="0" smtClean="0">
                <a:solidFill>
                  <a:schemeClr val="accent2">
                    <a:lumMod val="75000"/>
                  </a:schemeClr>
                </a:solidFill>
                <a:latin typeface="Times New Roman" panose="02020603050405020304" pitchFamily="18" charset="0"/>
                <a:cs typeface="Times New Roman" panose="02020603050405020304" pitchFamily="18" charset="0"/>
              </a:rPr>
              <a:t>Hardware Requirement (Minimum):</a:t>
            </a:r>
          </a:p>
          <a:p>
            <a:endParaRPr lang="en-US" dirty="0" smtClean="0">
              <a:solidFill>
                <a:schemeClr val="accent2">
                  <a:lumMod val="75000"/>
                </a:schemeClr>
              </a:solidFill>
              <a:latin typeface="+mj-lt"/>
            </a:endParaRPr>
          </a:p>
          <a:p>
            <a:endParaRPr lang="en-US" dirty="0" smtClean="0">
              <a:solidFill>
                <a:schemeClr val="accent2">
                  <a:lumMod val="75000"/>
                </a:schemeClr>
              </a:solidFill>
              <a:latin typeface="+mj-lt"/>
            </a:endParaRPr>
          </a:p>
          <a:p>
            <a:pPr indent="0">
              <a:buNone/>
            </a:pPr>
            <a:endParaRPr lang="en-US" dirty="0" smtClean="0">
              <a:solidFill>
                <a:schemeClr val="accent2">
                  <a:lumMod val="75000"/>
                </a:schemeClr>
              </a:solidFill>
              <a:latin typeface="+mj-lt"/>
            </a:endParaRPr>
          </a:p>
          <a:p>
            <a:pPr indent="0">
              <a:buNone/>
            </a:pPr>
            <a:endParaRPr lang="en-US" dirty="0" smtClean="0">
              <a:solidFill>
                <a:schemeClr val="accent2">
                  <a:lumMod val="75000"/>
                </a:schemeClr>
              </a:solidFill>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1769109644"/>
              </p:ext>
            </p:extLst>
          </p:nvPr>
        </p:nvGraphicFramePr>
        <p:xfrm>
          <a:off x="1115616" y="1988840"/>
          <a:ext cx="6558497" cy="1490960"/>
        </p:xfrm>
        <a:graphic>
          <a:graphicData uri="http://schemas.openxmlformats.org/drawingml/2006/table">
            <a:tbl>
              <a:tblPr firstRow="1" bandRow="1">
                <a:tableStyleId>{8A107856-5554-42FB-B03E-39F5DBC370BA}</a:tableStyleId>
              </a:tblPr>
              <a:tblGrid>
                <a:gridCol w="3281180"/>
                <a:gridCol w="3277317"/>
              </a:tblGrid>
              <a:tr h="372740">
                <a:tc gridSpan="2">
                  <a:txBody>
                    <a:bodyPr/>
                    <a:lstStyle/>
                    <a:p>
                      <a:pPr algn="ctr"/>
                      <a:r>
                        <a:rPr lang="en-US" sz="1400" dirty="0" smtClean="0">
                          <a:solidFill>
                            <a:schemeClr val="tx1"/>
                          </a:solidFill>
                          <a:latin typeface="Times New Roman" pitchFamily="18" charset="0"/>
                          <a:cs typeface="Times New Roman" pitchFamily="18" charset="0"/>
                        </a:rPr>
                        <a:t>Server</a:t>
                      </a:r>
                      <a:endParaRPr lang="en-US" sz="1400" b="1" dirty="0">
                        <a:solidFill>
                          <a:schemeClr val="tx1"/>
                        </a:solidFill>
                        <a:latin typeface="Times New Roman" pitchFamily="18" charset="0"/>
                        <a:cs typeface="Times New Roman" pitchFamily="18" charset="0"/>
                      </a:endParaRPr>
                    </a:p>
                  </a:txBody>
                  <a:tcPr>
                    <a:noFill/>
                  </a:tcPr>
                </a:tc>
                <a:tc hMerge="1">
                  <a:txBody>
                    <a:bodyPr/>
                    <a:lstStyle/>
                    <a:p>
                      <a:endParaRPr lang="en-US" dirty="0"/>
                    </a:p>
                  </a:txBody>
                  <a:tcPr/>
                </a:tc>
              </a:tr>
              <a:tr h="372740">
                <a:tc>
                  <a:txBody>
                    <a:bodyPr/>
                    <a:lstStyle/>
                    <a:p>
                      <a:r>
                        <a:rPr lang="en-US" sz="1400" b="1" dirty="0" smtClean="0">
                          <a:solidFill>
                            <a:schemeClr val="tx1"/>
                          </a:solidFill>
                          <a:latin typeface="Times New Roman" pitchFamily="18" charset="0"/>
                          <a:cs typeface="Times New Roman" pitchFamily="18" charset="0"/>
                        </a:rPr>
                        <a:t>Processor</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latin typeface="Times New Roman" panose="02020603050405020304" pitchFamily="18" charset="0"/>
                          <a:cs typeface="Times New Roman" panose="02020603050405020304" pitchFamily="18" charset="0"/>
                        </a:rPr>
                        <a:t>Intel Core 2 duo</a:t>
                      </a:r>
                      <a:endParaRPr lang="en-US" sz="1400" kern="1200" baseline="0" dirty="0" smtClean="0">
                        <a:solidFill>
                          <a:schemeClr val="tx1"/>
                        </a:solidFill>
                        <a:latin typeface="Times New Roman" panose="02020603050405020304" pitchFamily="18" charset="0"/>
                        <a:ea typeface="+mn-ea"/>
                        <a:cs typeface="Times New Roman" panose="02020603050405020304" pitchFamily="18" charset="0"/>
                      </a:endParaRPr>
                    </a:p>
                  </a:txBody>
                  <a:tcPr>
                    <a:noFill/>
                  </a:tcPr>
                </a:tc>
              </a:tr>
              <a:tr h="372740">
                <a:tc>
                  <a:txBody>
                    <a:bodyPr/>
                    <a:lstStyle/>
                    <a:p>
                      <a:r>
                        <a:rPr lang="en-US" sz="1400" b="1" dirty="0" smtClean="0">
                          <a:solidFill>
                            <a:schemeClr val="tx1"/>
                          </a:solidFill>
                          <a:latin typeface="Times New Roman" pitchFamily="18" charset="0"/>
                          <a:cs typeface="Times New Roman" pitchFamily="18" charset="0"/>
                        </a:rPr>
                        <a:t>Hard</a:t>
                      </a:r>
                      <a:r>
                        <a:rPr lang="en-US" sz="1400" b="1" baseline="0" dirty="0" smtClean="0">
                          <a:solidFill>
                            <a:schemeClr val="tx1"/>
                          </a:solidFill>
                          <a:latin typeface="Times New Roman" pitchFamily="18" charset="0"/>
                          <a:cs typeface="Times New Roman" pitchFamily="18" charset="0"/>
                        </a:rPr>
                        <a:t> Disk</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smtClean="0">
                          <a:latin typeface="Times New Roman" panose="02020603050405020304" pitchFamily="18" charset="0"/>
                          <a:cs typeface="Times New Roman" panose="02020603050405020304" pitchFamily="18" charset="0"/>
                        </a:rPr>
                        <a:t>4 GB Free Space</a:t>
                      </a:r>
                      <a:endParaRPr lang="en-US" sz="1400" kern="1200" baseline="0" dirty="0" smtClean="0">
                        <a:solidFill>
                          <a:schemeClr val="tx1"/>
                        </a:solidFill>
                        <a:latin typeface="Times New Roman" panose="02020603050405020304" pitchFamily="18" charset="0"/>
                        <a:ea typeface="+mn-ea"/>
                        <a:cs typeface="Times New Roman" panose="02020603050405020304" pitchFamily="18" charset="0"/>
                      </a:endParaRPr>
                    </a:p>
                  </a:txBody>
                  <a:tcPr>
                    <a:noFill/>
                  </a:tcPr>
                </a:tc>
              </a:tr>
              <a:tr h="372740">
                <a:tc>
                  <a:txBody>
                    <a:bodyPr/>
                    <a:lstStyle/>
                    <a:p>
                      <a:r>
                        <a:rPr lang="en-US" sz="1400" b="1" dirty="0" smtClean="0">
                          <a:solidFill>
                            <a:schemeClr val="tx1"/>
                          </a:solidFill>
                          <a:latin typeface="Times New Roman" pitchFamily="18" charset="0"/>
                          <a:cs typeface="Times New Roman" pitchFamily="18" charset="0"/>
                        </a:rPr>
                        <a:t>RAM</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indent="0" algn="l" defTabSz="914400" rtl="0" eaLnBrk="1" latinLnBrk="0" hangingPunct="1">
                        <a:buFontTx/>
                        <a:buNone/>
                      </a:pPr>
                      <a:r>
                        <a:rPr lang="en-US" sz="1400" kern="1200" baseline="0" dirty="0" smtClean="0">
                          <a:latin typeface="Times New Roman" panose="02020603050405020304" pitchFamily="18" charset="0"/>
                          <a:cs typeface="Times New Roman" panose="02020603050405020304" pitchFamily="18" charset="0"/>
                        </a:rPr>
                        <a:t>2 GB</a:t>
                      </a:r>
                      <a:endParaRPr lang="en-US" sz="1400" kern="1200" baseline="0" dirty="0">
                        <a:solidFill>
                          <a:schemeClr val="tx1"/>
                        </a:solidFill>
                        <a:latin typeface="Times New Roman" panose="02020603050405020304" pitchFamily="18" charset="0"/>
                        <a:ea typeface="+mn-ea"/>
                        <a:cs typeface="Times New Roman" panose="02020603050405020304" pitchFamily="18" charset="0"/>
                      </a:endParaRPr>
                    </a:p>
                  </a:txBody>
                  <a:tcPr>
                    <a:no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06194443"/>
              </p:ext>
            </p:extLst>
          </p:nvPr>
        </p:nvGraphicFramePr>
        <p:xfrm>
          <a:off x="1181855" y="3997960"/>
          <a:ext cx="6558497" cy="1468864"/>
        </p:xfrm>
        <a:graphic>
          <a:graphicData uri="http://schemas.openxmlformats.org/drawingml/2006/table">
            <a:tbl>
              <a:tblPr firstRow="1" bandRow="1">
                <a:tableStyleId>{8A107856-5554-42FB-B03E-39F5DBC370BA}</a:tableStyleId>
              </a:tblPr>
              <a:tblGrid>
                <a:gridCol w="3281180"/>
                <a:gridCol w="3277317"/>
              </a:tblGrid>
              <a:tr h="370840">
                <a:tc gridSpan="2">
                  <a:txBody>
                    <a:bodyPr/>
                    <a:lstStyle/>
                    <a:p>
                      <a:pPr algn="ctr"/>
                      <a:r>
                        <a:rPr lang="en-US" sz="1400" dirty="0" smtClean="0">
                          <a:solidFill>
                            <a:schemeClr val="tx1"/>
                          </a:solidFill>
                          <a:latin typeface="Times New Roman" pitchFamily="18" charset="0"/>
                          <a:cs typeface="Times New Roman" pitchFamily="18" charset="0"/>
                        </a:rPr>
                        <a:t>Client</a:t>
                      </a:r>
                      <a:endParaRPr lang="en-US" sz="1400" b="1" dirty="0">
                        <a:solidFill>
                          <a:schemeClr val="tx1"/>
                        </a:solidFill>
                        <a:latin typeface="Times New Roman" pitchFamily="18" charset="0"/>
                        <a:cs typeface="Times New Roman" pitchFamily="18" charset="0"/>
                      </a:endParaRPr>
                    </a:p>
                  </a:txBody>
                  <a:tcPr>
                    <a:noFill/>
                  </a:tcPr>
                </a:tc>
                <a:tc hMerge="1">
                  <a:txBody>
                    <a:bodyPr/>
                    <a:lstStyle/>
                    <a:p>
                      <a:endParaRPr lang="en-US" dirty="0"/>
                    </a:p>
                  </a:txBody>
                  <a:tcPr/>
                </a:tc>
              </a:tr>
              <a:tr h="356344">
                <a:tc>
                  <a:txBody>
                    <a:bodyPr/>
                    <a:lstStyle/>
                    <a:p>
                      <a:r>
                        <a:rPr lang="en-US" sz="1400" b="1" dirty="0" smtClean="0">
                          <a:solidFill>
                            <a:schemeClr val="tx1"/>
                          </a:solidFill>
                          <a:latin typeface="Times New Roman" pitchFamily="18" charset="0"/>
                          <a:cs typeface="Times New Roman" pitchFamily="18" charset="0"/>
                        </a:rPr>
                        <a:t>Processor</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0" kern="1200" dirty="0" smtClean="0">
                          <a:solidFill>
                            <a:schemeClr val="tx1"/>
                          </a:solidFill>
                          <a:latin typeface="Times New Roman" pitchFamily="18" charset="0"/>
                          <a:cs typeface="Times New Roman" pitchFamily="18" charset="0"/>
                        </a:rPr>
                        <a:t>Intel 1.7</a:t>
                      </a:r>
                      <a:r>
                        <a:rPr kumimoji="0" lang="en-US" sz="1400" b="0" kern="1200" baseline="0" dirty="0" smtClean="0">
                          <a:solidFill>
                            <a:schemeClr val="tx1"/>
                          </a:solidFill>
                          <a:latin typeface="Times New Roman" pitchFamily="18" charset="0"/>
                          <a:cs typeface="Times New Roman" pitchFamily="18" charset="0"/>
                        </a:rPr>
                        <a:t> GHz </a:t>
                      </a:r>
                      <a:endParaRPr lang="en-US" sz="1400" b="0" dirty="0" smtClean="0">
                        <a:solidFill>
                          <a:schemeClr val="tx1"/>
                        </a:solidFill>
                        <a:latin typeface="Times New Roman" pitchFamily="18" charset="0"/>
                        <a:cs typeface="Times New Roman" pitchFamily="18" charset="0"/>
                      </a:endParaRPr>
                    </a:p>
                  </a:txBody>
                  <a:tcPr>
                    <a:noFill/>
                  </a:tcPr>
                </a:tc>
              </a:tr>
              <a:tr h="370840">
                <a:tc>
                  <a:txBody>
                    <a:bodyPr/>
                    <a:lstStyle/>
                    <a:p>
                      <a:r>
                        <a:rPr lang="en-US" sz="1400" b="1" dirty="0" smtClean="0">
                          <a:solidFill>
                            <a:schemeClr val="tx1"/>
                          </a:solidFill>
                          <a:latin typeface="Times New Roman" pitchFamily="18" charset="0"/>
                          <a:cs typeface="Times New Roman" pitchFamily="18" charset="0"/>
                        </a:rPr>
                        <a:t>Hard</a:t>
                      </a:r>
                      <a:r>
                        <a:rPr lang="en-US" sz="1400" b="1" baseline="0" dirty="0" smtClean="0">
                          <a:solidFill>
                            <a:schemeClr val="tx1"/>
                          </a:solidFill>
                          <a:latin typeface="Times New Roman" pitchFamily="18" charset="0"/>
                          <a:cs typeface="Times New Roman" pitchFamily="18" charset="0"/>
                        </a:rPr>
                        <a:t> Disk</a:t>
                      </a:r>
                      <a:endParaRPr lang="en-US" sz="1400" b="1" dirty="0">
                        <a:solidFill>
                          <a:schemeClr val="tx1"/>
                        </a:solidFill>
                        <a:latin typeface="Times New Roman" pitchFamily="18" charset="0"/>
                        <a:cs typeface="Times New Roman" pitchFamily="18" charset="0"/>
                      </a:endParaRPr>
                    </a:p>
                  </a:txBody>
                  <a:tcPr>
                    <a:noFill/>
                  </a:tcPr>
                </a:tc>
                <a:tc>
                  <a:txBody>
                    <a:bodyPr/>
                    <a:lstStyle/>
                    <a:p>
                      <a:r>
                        <a:rPr lang="en-US" sz="1400" dirty="0" smtClean="0">
                          <a:solidFill>
                            <a:schemeClr val="tx1"/>
                          </a:solidFill>
                          <a:latin typeface="Times New Roman" pitchFamily="18" charset="0"/>
                          <a:cs typeface="Times New Roman" pitchFamily="18" charset="0"/>
                        </a:rPr>
                        <a:t>1</a:t>
                      </a:r>
                      <a:r>
                        <a:rPr lang="en-US" sz="1400" baseline="0" dirty="0" smtClean="0">
                          <a:solidFill>
                            <a:schemeClr val="tx1"/>
                          </a:solidFill>
                          <a:latin typeface="Times New Roman" pitchFamily="18" charset="0"/>
                          <a:cs typeface="Times New Roman" pitchFamily="18" charset="0"/>
                        </a:rPr>
                        <a:t> GB Free Space</a:t>
                      </a:r>
                      <a:endParaRPr lang="en-US" sz="1400" dirty="0">
                        <a:solidFill>
                          <a:schemeClr val="tx1"/>
                        </a:solidFill>
                        <a:latin typeface="Times New Roman" pitchFamily="18" charset="0"/>
                        <a:cs typeface="Times New Roman" pitchFamily="18" charset="0"/>
                      </a:endParaRPr>
                    </a:p>
                  </a:txBody>
                  <a:tcPr>
                    <a:noFill/>
                  </a:tcPr>
                </a:tc>
              </a:tr>
              <a:tr h="370840">
                <a:tc>
                  <a:txBody>
                    <a:bodyPr/>
                    <a:lstStyle/>
                    <a:p>
                      <a:r>
                        <a:rPr lang="en-US" sz="1400" b="1" dirty="0" smtClean="0">
                          <a:solidFill>
                            <a:schemeClr val="tx1"/>
                          </a:solidFill>
                          <a:latin typeface="Times New Roman" pitchFamily="18" charset="0"/>
                          <a:cs typeface="Times New Roman" pitchFamily="18" charset="0"/>
                        </a:rPr>
                        <a:t>RAM</a:t>
                      </a:r>
                      <a:endParaRPr lang="en-US" sz="1400" b="1" dirty="0">
                        <a:solidFill>
                          <a:schemeClr val="tx1"/>
                        </a:solidFill>
                        <a:latin typeface="Times New Roman" pitchFamily="18" charset="0"/>
                        <a:cs typeface="Times New Roman" pitchFamily="18" charset="0"/>
                      </a:endParaRPr>
                    </a:p>
                  </a:txBody>
                  <a:tcPr>
                    <a:noFill/>
                  </a:tcPr>
                </a:tc>
                <a:tc>
                  <a:txBody>
                    <a:bodyPr/>
                    <a:lstStyle/>
                    <a:p>
                      <a:r>
                        <a:rPr lang="en-US" sz="1400" dirty="0" smtClean="0">
                          <a:solidFill>
                            <a:schemeClr val="tx1"/>
                          </a:solidFill>
                          <a:latin typeface="Times New Roman" pitchFamily="18" charset="0"/>
                          <a:cs typeface="Times New Roman" pitchFamily="18" charset="0"/>
                        </a:rPr>
                        <a:t>1 G</a:t>
                      </a:r>
                      <a:r>
                        <a:rPr lang="en-US" sz="1400" baseline="0" dirty="0" smtClean="0">
                          <a:solidFill>
                            <a:schemeClr val="tx1"/>
                          </a:solidFill>
                          <a:latin typeface="Times New Roman" pitchFamily="18" charset="0"/>
                          <a:cs typeface="Times New Roman" pitchFamily="18" charset="0"/>
                        </a:rPr>
                        <a:t>B</a:t>
                      </a:r>
                      <a:endParaRPr lang="en-US" sz="1400" dirty="0">
                        <a:solidFill>
                          <a:schemeClr val="tx1"/>
                        </a:solidFill>
                        <a:latin typeface="Times New Roman" pitchFamily="18" charset="0"/>
                        <a:cs typeface="Times New Roman" pitchFamily="18" charset="0"/>
                      </a:endParaRPr>
                    </a:p>
                  </a:txBody>
                  <a:tcPr>
                    <a:noFill/>
                  </a:tcPr>
                </a:tc>
              </a:tr>
            </a:tbl>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23049247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548680"/>
            <a:ext cx="230425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List of Designation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From this page, Admin can </a:t>
            </a:r>
            <a:r>
              <a:rPr lang="en-US" sz="1400" dirty="0">
                <a:latin typeface="Times New Roman" pitchFamily="18" charset="0"/>
                <a:cs typeface="Times New Roman" pitchFamily="18" charset="0"/>
              </a:rPr>
              <a:t>Add, Update or Delete particular Designation</a:t>
            </a:r>
            <a:r>
              <a:rPr lang="en-IN" sz="1400" dirty="0" smtClean="0">
                <a:latin typeface="Times New Roman" panose="02020603050405020304" pitchFamily="18" charset="0"/>
                <a:cs typeface="Times New Roman" panose="02020603050405020304" pitchFamily="18" charset="0"/>
              </a:rPr>
              <a:t>.	</a:t>
            </a:r>
            <a:endParaRPr lang="en-IN" sz="14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1" y="1276291"/>
            <a:ext cx="9143998" cy="5049474"/>
          </a:xfrm>
          <a:prstGeom prst="rect">
            <a:avLst/>
          </a:prstGeom>
        </p:spPr>
      </p:pic>
    </p:spTree>
    <p:extLst>
      <p:ext uri="{BB962C8B-B14F-4D97-AF65-F5344CB8AC3E}">
        <p14:creationId xmlns:p14="http://schemas.microsoft.com/office/powerpoint/2010/main" val="37117394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059832" y="548680"/>
            <a:ext cx="352839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Operator And Worker Registration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From this page,Admin can registered new Operator &amp; Workers.</a:t>
            </a:r>
          </a:p>
        </p:txBody>
      </p:sp>
      <p:pic>
        <p:nvPicPr>
          <p:cNvPr id="5" name="Picture 4"/>
          <p:cNvPicPr/>
          <p:nvPr/>
        </p:nvPicPr>
        <p:blipFill>
          <a:blip r:embed="rId2"/>
          <a:stretch>
            <a:fillRect/>
          </a:stretch>
        </p:blipFill>
        <p:spPr>
          <a:xfrm>
            <a:off x="0" y="1268759"/>
            <a:ext cx="9144001" cy="5057005"/>
          </a:xfrm>
          <a:prstGeom prst="rect">
            <a:avLst/>
          </a:prstGeom>
        </p:spPr>
      </p:pic>
    </p:spTree>
    <p:extLst>
      <p:ext uri="{BB962C8B-B14F-4D97-AF65-F5344CB8AC3E}">
        <p14:creationId xmlns:p14="http://schemas.microsoft.com/office/powerpoint/2010/main" val="29500820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548680"/>
            <a:ext cx="158417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base"/>
            <a:r>
              <a:rPr lang="en-IN" sz="1600" b="1" u="sng" dirty="0" smtClean="0"/>
              <a:t>Validation </a:t>
            </a:r>
            <a:r>
              <a:rPr lang="en-IN" sz="1600" b="1" u="sng" dirty="0"/>
              <a:t>Page</a:t>
            </a:r>
            <a:endParaRPr lang="en-IN" sz="1600" dirty="0"/>
          </a:p>
          <a:p>
            <a:pPr fontAlgn="base"/>
            <a:r>
              <a:rPr lang="en-IN" sz="1600" b="1" dirty="0"/>
              <a:t> </a:t>
            </a:r>
            <a:endParaRPr lang="en-IN" sz="1600" dirty="0"/>
          </a:p>
          <a:p>
            <a:pPr fontAlgn="base"/>
            <a:r>
              <a:rPr lang="en-IN" sz="1600" b="1" dirty="0"/>
              <a:t> </a:t>
            </a:r>
            <a:endParaRPr lang="en-IN" sz="1600" dirty="0"/>
          </a:p>
          <a:p>
            <a:pPr fontAlgn="base"/>
            <a:r>
              <a:rPr lang="en-IN" sz="1600" b="1" dirty="0"/>
              <a:t> </a:t>
            </a:r>
            <a:endParaRPr lang="en-IN" sz="1600" dirty="0"/>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itchFamily="18" charset="0"/>
                <a:cs typeface="Times New Roman" pitchFamily="18" charset="0"/>
              </a:rPr>
              <a:t>This is Operator Registration validation Page, Here Operator have must fill required fields.</a:t>
            </a:r>
          </a:p>
        </p:txBody>
      </p:sp>
      <p:pic>
        <p:nvPicPr>
          <p:cNvPr id="8" name="Picture 7"/>
          <p:cNvPicPr/>
          <p:nvPr/>
        </p:nvPicPr>
        <p:blipFill>
          <a:blip r:embed="rId2"/>
          <a:stretch>
            <a:fillRect/>
          </a:stretch>
        </p:blipFill>
        <p:spPr>
          <a:xfrm>
            <a:off x="0" y="1268760"/>
            <a:ext cx="9144000" cy="2261870"/>
          </a:xfrm>
          <a:prstGeom prst="rect">
            <a:avLst/>
          </a:prstGeom>
        </p:spPr>
      </p:pic>
      <p:pic>
        <p:nvPicPr>
          <p:cNvPr id="10" name="Picture 9"/>
          <p:cNvPicPr/>
          <p:nvPr/>
        </p:nvPicPr>
        <p:blipFill>
          <a:blip r:embed="rId3"/>
          <a:stretch>
            <a:fillRect/>
          </a:stretch>
        </p:blipFill>
        <p:spPr>
          <a:xfrm>
            <a:off x="0" y="3530630"/>
            <a:ext cx="9143999" cy="2333625"/>
          </a:xfrm>
          <a:prstGeom prst="rect">
            <a:avLst/>
          </a:prstGeom>
        </p:spPr>
      </p:pic>
    </p:spTree>
    <p:extLst>
      <p:ext uri="{BB962C8B-B14F-4D97-AF65-F5344CB8AC3E}">
        <p14:creationId xmlns:p14="http://schemas.microsoft.com/office/powerpoint/2010/main" val="11733753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563888" y="548680"/>
            <a:ext cx="259228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Operator Registration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From this page,Admin can register new </a:t>
            </a:r>
            <a:r>
              <a:rPr lang="en-IN" sz="1400" dirty="0" smtClean="0">
                <a:latin typeface="Times New Roman" pitchFamily="18" charset="0"/>
                <a:cs typeface="Times New Roman" pitchFamily="18" charset="0"/>
              </a:rPr>
              <a:t>Operator into a site.</a:t>
            </a:r>
            <a:endParaRPr lang="en-IN" sz="1400" dirty="0">
              <a:latin typeface="Times New Roman" panose="02020603050405020304" pitchFamily="18" charset="0"/>
              <a:cs typeface="Times New Roman" panose="02020603050405020304" pitchFamily="18" charset="0"/>
            </a:endParaRPr>
          </a:p>
        </p:txBody>
      </p:sp>
      <p:pic>
        <p:nvPicPr>
          <p:cNvPr id="6151" name="Picture 1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1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77072"/>
            <a:ext cx="9144000" cy="19716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8"/>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9"/>
          <p:cNvSpPr>
            <a:spLocks noChangeArrowheads="1"/>
          </p:cNvSpPr>
          <p:nvPr/>
        </p:nvSpPr>
        <p:spPr bwMode="auto">
          <a:xfrm>
            <a:off x="0" y="33718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10"/>
          <p:cNvSpPr>
            <a:spLocks noChangeArrowheads="1"/>
          </p:cNvSpPr>
          <p:nvPr/>
        </p:nvSpPr>
        <p:spPr bwMode="auto">
          <a:xfrm>
            <a:off x="0" y="5343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561340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491880" y="548680"/>
            <a:ext cx="28803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Registration Confirmation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Description : </a:t>
            </a:r>
            <a:r>
              <a:rPr lang="en-US" sz="1400" dirty="0">
                <a:latin typeface="Times New Roman" pitchFamily="18" charset="0"/>
                <a:cs typeface="Times New Roman" pitchFamily="18" charset="0"/>
              </a:rPr>
              <a:t>This is confirmation message </a:t>
            </a:r>
            <a:r>
              <a:rPr lang="en-US" sz="1400" dirty="0" smtClean="0">
                <a:latin typeface="Times New Roman" pitchFamily="18" charset="0"/>
                <a:cs typeface="Times New Roman" pitchFamily="18" charset="0"/>
              </a:rPr>
              <a:t>page, Here </a:t>
            </a:r>
            <a:r>
              <a:rPr lang="en-US" sz="1400" dirty="0">
                <a:latin typeface="Times New Roman" pitchFamily="18" charset="0"/>
                <a:cs typeface="Times New Roman" pitchFamily="18" charset="0"/>
              </a:rPr>
              <a:t>Operator can view his/her password sent via Email</a:t>
            </a:r>
            <a:endParaRPr lang="en-IN" sz="14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22347" y="1196752"/>
            <a:ext cx="9166346" cy="5040560"/>
          </a:xfrm>
          <a:prstGeom prst="rect">
            <a:avLst/>
          </a:prstGeom>
        </p:spPr>
      </p:pic>
    </p:spTree>
    <p:extLst>
      <p:ext uri="{BB962C8B-B14F-4D97-AF65-F5344CB8AC3E}">
        <p14:creationId xmlns:p14="http://schemas.microsoft.com/office/powerpoint/2010/main" val="292053362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563888" y="548680"/>
            <a:ext cx="230425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Worker Registration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81328"/>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b="1" dirty="0" smtClean="0">
                <a:latin typeface="Times New Roman" panose="02020603050405020304" pitchFamily="18" charset="0"/>
                <a:ea typeface="Calibri" panose="020F0502020204030204" pitchFamily="34" charset="0"/>
                <a:cs typeface="Times New Roman" pitchFamily="18" charset="0"/>
              </a:rPr>
              <a:t> </a:t>
            </a:r>
            <a:r>
              <a:rPr lang="en-IN" sz="1400" b="1" dirty="0">
                <a:latin typeface="Times New Roman" pitchFamily="18" charset="0"/>
                <a:cs typeface="Times New Roman" pitchFamily="18" charset="0"/>
              </a:rPr>
              <a:t>-</a:t>
            </a:r>
            <a:r>
              <a:rPr lang="en-IN" sz="1400" dirty="0">
                <a:latin typeface="Times New Roman" pitchFamily="18" charset="0"/>
                <a:cs typeface="Times New Roman" pitchFamily="18" charset="0"/>
              </a:rPr>
              <a:t> From this page, Admin can register new Worker.</a:t>
            </a:r>
          </a:p>
        </p:txBody>
      </p:sp>
      <p:pic>
        <p:nvPicPr>
          <p:cNvPr id="7" name="Picture 6"/>
          <p:cNvPicPr/>
          <p:nvPr/>
        </p:nvPicPr>
        <p:blipFill>
          <a:blip r:embed="rId2"/>
          <a:stretch>
            <a:fillRect/>
          </a:stretch>
        </p:blipFill>
        <p:spPr>
          <a:xfrm>
            <a:off x="0" y="1210919"/>
            <a:ext cx="9144000" cy="5114845"/>
          </a:xfrm>
          <a:prstGeom prst="rect">
            <a:avLst/>
          </a:prstGeom>
        </p:spPr>
      </p:pic>
    </p:spTree>
    <p:extLst>
      <p:ext uri="{BB962C8B-B14F-4D97-AF65-F5344CB8AC3E}">
        <p14:creationId xmlns:p14="http://schemas.microsoft.com/office/powerpoint/2010/main" val="155096372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548680"/>
            <a:ext cx="244827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Worker Registration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61583"/>
            <a:ext cx="9166346" cy="523220"/>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Description : </a:t>
            </a:r>
            <a:r>
              <a:rPr lang="en-US" sz="1400" dirty="0">
                <a:latin typeface="Times New Roman" pitchFamily="18" charset="0"/>
                <a:cs typeface="Times New Roman" pitchFamily="18" charset="0"/>
              </a:rPr>
              <a:t>This is worker registration </a:t>
            </a:r>
            <a:r>
              <a:rPr lang="en-US" sz="1400" dirty="0" smtClean="0">
                <a:latin typeface="Times New Roman" pitchFamily="18" charset="0"/>
                <a:cs typeface="Times New Roman" pitchFamily="18" charset="0"/>
              </a:rPr>
              <a:t>page, Here </a:t>
            </a:r>
            <a:r>
              <a:rPr lang="en-US" sz="1400" dirty="0">
                <a:latin typeface="Times New Roman" pitchFamily="18" charset="0"/>
                <a:cs typeface="Times New Roman" pitchFamily="18" charset="0"/>
              </a:rPr>
              <a:t>Admin can registered new Worker and </a:t>
            </a:r>
            <a:r>
              <a:rPr lang="en-US" sz="1400" dirty="0" smtClean="0">
                <a:latin typeface="Times New Roman" pitchFamily="18" charset="0"/>
                <a:cs typeface="Times New Roman" pitchFamily="18" charset="0"/>
              </a:rPr>
              <a:t>of </a:t>
            </a:r>
            <a:r>
              <a:rPr lang="en-US" sz="1400" dirty="0">
                <a:latin typeface="Times New Roman" pitchFamily="18" charset="0"/>
                <a:cs typeface="Times New Roman" pitchFamily="18" charset="0"/>
              </a:rPr>
              <a:t>will automatically sent </a:t>
            </a:r>
            <a:r>
              <a:rPr lang="en-US" sz="1400" dirty="0" smtClean="0">
                <a:latin typeface="Times New Roman" pitchFamily="18" charset="0"/>
                <a:cs typeface="Times New Roman" pitchFamily="18" charset="0"/>
              </a:rPr>
              <a:t>    	    confirmation </a:t>
            </a:r>
            <a:r>
              <a:rPr lang="en-US" sz="1400" dirty="0">
                <a:latin typeface="Times New Roman" pitchFamily="18" charset="0"/>
                <a:cs typeface="Times New Roman" pitchFamily="18" charset="0"/>
              </a:rPr>
              <a:t>to the Worker.</a:t>
            </a:r>
            <a:endParaRPr lang="en-IN" sz="1400" dirty="0">
              <a:latin typeface="Times New Roman" panose="02020603050405020304" pitchFamily="18" charset="0"/>
              <a:cs typeface="Times New Roman" panose="02020603050405020304" pitchFamily="18" charset="0"/>
            </a:endParaRPr>
          </a:p>
        </p:txBody>
      </p:sp>
      <p:pic>
        <p:nvPicPr>
          <p:cNvPr id="7170" name="Picture 16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96752"/>
            <a:ext cx="9143999" cy="3452560"/>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6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911376"/>
            <a:ext cx="9143999" cy="232593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5000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581534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4067944" y="548680"/>
            <a:ext cx="122413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base"/>
            <a:r>
              <a:rPr lang="en-IN" sz="1600" b="1" u="sng" dirty="0" smtClean="0"/>
              <a:t>Area Page</a:t>
            </a:r>
            <a:endParaRPr lang="en-IN" sz="1600" dirty="0"/>
          </a:p>
          <a:p>
            <a:pPr fontAlgn="base"/>
            <a:r>
              <a:rPr lang="en-IN" sz="1600" b="1" dirty="0"/>
              <a:t> </a:t>
            </a:r>
            <a:endParaRPr lang="en-IN" sz="1600" dirty="0"/>
          </a:p>
          <a:p>
            <a:pPr fontAlgn="base"/>
            <a:r>
              <a:rPr lang="en-IN" sz="1600" b="1" dirty="0"/>
              <a:t> </a:t>
            </a:r>
            <a:endParaRPr lang="en-IN" sz="1600" dirty="0"/>
          </a:p>
          <a:p>
            <a:pPr fontAlgn="base"/>
            <a:r>
              <a:rPr lang="en-IN" sz="1600" b="1" dirty="0"/>
              <a:t> </a:t>
            </a:r>
            <a:endParaRPr lang="en-IN" sz="1600" dirty="0"/>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Description : </a:t>
            </a:r>
            <a:r>
              <a:rPr lang="en-US" sz="1400" dirty="0">
                <a:latin typeface="Times New Roman" pitchFamily="18" charset="0"/>
                <a:cs typeface="Times New Roman" pitchFamily="18" charset="0"/>
              </a:rPr>
              <a:t>This is Area  Page, Here Admin can manage particular Area.</a:t>
            </a:r>
            <a:endParaRPr lang="en-IN" sz="14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 y="1268760"/>
            <a:ext cx="9143998" cy="4968552"/>
          </a:xfrm>
          <a:prstGeom prst="rect">
            <a:avLst/>
          </a:prstGeom>
        </p:spPr>
      </p:pic>
    </p:spTree>
    <p:extLst>
      <p:ext uri="{BB962C8B-B14F-4D97-AF65-F5344CB8AC3E}">
        <p14:creationId xmlns:p14="http://schemas.microsoft.com/office/powerpoint/2010/main" val="11898235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131840" y="548680"/>
            <a:ext cx="338437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fontAlgn="base"/>
            <a:r>
              <a:rPr lang="en-IN" sz="1600" b="1" u="sng" dirty="0" smtClean="0"/>
              <a:t>Authentication of Operator &amp; Workers</a:t>
            </a:r>
            <a:endParaRPr lang="en-IN" sz="1600" dirty="0"/>
          </a:p>
          <a:p>
            <a:pPr fontAlgn="base"/>
            <a:r>
              <a:rPr lang="en-IN" sz="1600" b="1" dirty="0"/>
              <a:t> </a:t>
            </a:r>
            <a:endParaRPr lang="en-IN" sz="1600" dirty="0"/>
          </a:p>
          <a:p>
            <a:pPr fontAlgn="base"/>
            <a:r>
              <a:rPr lang="en-IN" sz="1600" b="1" dirty="0"/>
              <a:t> </a:t>
            </a:r>
            <a:endParaRPr lang="en-IN" sz="1600" dirty="0"/>
          </a:p>
          <a:p>
            <a:pPr fontAlgn="base"/>
            <a:r>
              <a:rPr lang="en-IN" sz="1600" b="1" dirty="0"/>
              <a:t> </a:t>
            </a:r>
            <a:endParaRPr lang="en-IN" sz="1600" dirty="0"/>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itchFamily="18" charset="0"/>
                <a:cs typeface="Times New Roman" pitchFamily="18" charset="0"/>
              </a:rPr>
              <a:t>From this page, Admin can change authentication of Operator and Worker.</a:t>
            </a:r>
          </a:p>
        </p:txBody>
      </p:sp>
      <p:pic>
        <p:nvPicPr>
          <p:cNvPr id="5" name="Picture 4"/>
          <p:cNvPicPr/>
          <p:nvPr/>
        </p:nvPicPr>
        <p:blipFill>
          <a:blip r:embed="rId2"/>
          <a:stretch>
            <a:fillRect/>
          </a:stretch>
        </p:blipFill>
        <p:spPr>
          <a:xfrm>
            <a:off x="0" y="1250042"/>
            <a:ext cx="9143999" cy="4987270"/>
          </a:xfrm>
          <a:prstGeom prst="rect">
            <a:avLst/>
          </a:prstGeom>
        </p:spPr>
      </p:pic>
    </p:spTree>
    <p:extLst>
      <p:ext uri="{BB962C8B-B14F-4D97-AF65-F5344CB8AC3E}">
        <p14:creationId xmlns:p14="http://schemas.microsoft.com/office/powerpoint/2010/main" val="42395763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548680"/>
            <a:ext cx="216024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Show Operator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 From this page, Here Admin can view list of Operator.</a:t>
            </a:r>
          </a:p>
        </p:txBody>
      </p:sp>
      <p:pic>
        <p:nvPicPr>
          <p:cNvPr id="7" name="Picture 6"/>
          <p:cNvPicPr/>
          <p:nvPr/>
        </p:nvPicPr>
        <p:blipFill>
          <a:blip r:embed="rId2"/>
          <a:stretch>
            <a:fillRect/>
          </a:stretch>
        </p:blipFill>
        <p:spPr>
          <a:xfrm>
            <a:off x="-22347" y="1196752"/>
            <a:ext cx="9166346" cy="5040560"/>
          </a:xfrm>
          <a:prstGeom prst="rect">
            <a:avLst/>
          </a:prstGeom>
        </p:spPr>
      </p:pic>
    </p:spTree>
    <p:extLst>
      <p:ext uri="{BB962C8B-B14F-4D97-AF65-F5344CB8AC3E}">
        <p14:creationId xmlns:p14="http://schemas.microsoft.com/office/powerpoint/2010/main" val="2335706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1085299"/>
            <a:ext cx="8763000" cy="360040"/>
          </a:xfrm>
        </p:spPr>
        <p:txBody>
          <a:bodyPr>
            <a:noAutofit/>
          </a:bodyPr>
          <a:lstStyle/>
          <a:p>
            <a:pPr>
              <a:buFont typeface="Wingdings" pitchFamily="2" charset="2"/>
              <a:buChar char="q"/>
            </a:pPr>
            <a:r>
              <a:rPr lang="en-US" sz="3000" dirty="0" smtClean="0">
                <a:solidFill>
                  <a:schemeClr val="accent2">
                    <a:lumMod val="75000"/>
                  </a:schemeClr>
                </a:solidFill>
                <a:latin typeface="Times New Roman" panose="02020603050405020304" pitchFamily="18" charset="0"/>
                <a:cs typeface="Times New Roman" panose="02020603050405020304" pitchFamily="18" charset="0"/>
              </a:rPr>
              <a:t>Software Requirement (Minimum):</a:t>
            </a:r>
            <a:r>
              <a:rPr lang="en-US" sz="3000" dirty="0" smtClean="0"/>
              <a:t/>
            </a:r>
            <a:br>
              <a:rPr lang="en-US" sz="3000" dirty="0" smtClean="0"/>
            </a:br>
            <a:endParaRPr lang="en-IN" sz="3000" dirty="0"/>
          </a:p>
        </p:txBody>
      </p:sp>
      <p:sp>
        <p:nvSpPr>
          <p:cNvPr id="3" name="Content Placeholder 2"/>
          <p:cNvSpPr txBox="1">
            <a:spLocks/>
          </p:cNvSpPr>
          <p:nvPr/>
        </p:nvSpPr>
        <p:spPr>
          <a:xfrm>
            <a:off x="228600" y="1628800"/>
            <a:ext cx="8591872" cy="496855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2581433149"/>
              </p:ext>
            </p:extLst>
          </p:nvPr>
        </p:nvGraphicFramePr>
        <p:xfrm>
          <a:off x="755576" y="1844824"/>
          <a:ext cx="7575376" cy="2203936"/>
        </p:xfrm>
        <a:graphic>
          <a:graphicData uri="http://schemas.openxmlformats.org/drawingml/2006/table">
            <a:tbl>
              <a:tblPr firstRow="1" bandRow="1">
                <a:tableStyleId>{8A107856-5554-42FB-B03E-39F5DBC370BA}</a:tableStyleId>
              </a:tblPr>
              <a:tblGrid>
                <a:gridCol w="1670720"/>
                <a:gridCol w="5904656"/>
              </a:tblGrid>
              <a:tr h="349736">
                <a:tc gridSpan="2">
                  <a:txBody>
                    <a:bodyPr/>
                    <a:lstStyle/>
                    <a:p>
                      <a:pPr algn="ctr"/>
                      <a:r>
                        <a:rPr lang="en-US" sz="1600" dirty="0" smtClean="0">
                          <a:solidFill>
                            <a:schemeClr val="tx1"/>
                          </a:solidFill>
                          <a:latin typeface="Times New Roman" pitchFamily="18" charset="0"/>
                          <a:cs typeface="Times New Roman" pitchFamily="18" charset="0"/>
                        </a:rPr>
                        <a:t>Server</a:t>
                      </a:r>
                      <a:endParaRPr lang="en-US" sz="1600" b="1" dirty="0">
                        <a:solidFill>
                          <a:schemeClr val="tx1"/>
                        </a:solidFill>
                        <a:latin typeface="Times New Roman" pitchFamily="18" charset="0"/>
                        <a:cs typeface="Times New Roman" pitchFamily="18" charset="0"/>
                      </a:endParaRPr>
                    </a:p>
                  </a:txBody>
                  <a:tcPr>
                    <a:noFill/>
                  </a:tcPr>
                </a:tc>
                <a:tc hMerge="1">
                  <a:txBody>
                    <a:bodyPr/>
                    <a:lstStyle/>
                    <a:p>
                      <a:endParaRPr lang="en-US" dirty="0"/>
                    </a:p>
                  </a:txBody>
                  <a:tcPr/>
                </a:tc>
              </a:tr>
              <a:tr h="370840">
                <a:tc>
                  <a:txBody>
                    <a:bodyPr/>
                    <a:lstStyle/>
                    <a:p>
                      <a:r>
                        <a:rPr lang="en-US" sz="1400" b="1" dirty="0" smtClean="0">
                          <a:solidFill>
                            <a:schemeClr val="tx1"/>
                          </a:solidFill>
                          <a:latin typeface="Times New Roman" pitchFamily="18" charset="0"/>
                          <a:cs typeface="Times New Roman" pitchFamily="18" charset="0"/>
                        </a:rPr>
                        <a:t>Operating</a:t>
                      </a:r>
                      <a:r>
                        <a:rPr lang="en-US" sz="1400" b="1" baseline="0" dirty="0" smtClean="0">
                          <a:solidFill>
                            <a:schemeClr val="tx1"/>
                          </a:solidFill>
                          <a:latin typeface="Times New Roman" pitchFamily="18" charset="0"/>
                          <a:cs typeface="Times New Roman" pitchFamily="18" charset="0"/>
                        </a:rPr>
                        <a:t> System</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Windows</a:t>
                      </a:r>
                      <a:r>
                        <a:rPr lang="en-US" sz="1400" baseline="0" dirty="0" smtClean="0">
                          <a:latin typeface="Times New Roman" pitchFamily="18" charset="0"/>
                          <a:cs typeface="Times New Roman" pitchFamily="18" charset="0"/>
                        </a:rPr>
                        <a:t> Server 2003 or Any other Compatible Server OS</a:t>
                      </a:r>
                      <a:endParaRPr lang="en-US" sz="1400" dirty="0" smtClean="0">
                        <a:latin typeface="Times New Roman" pitchFamily="18" charset="0"/>
                        <a:cs typeface="Times New Roman" pitchFamily="18" charset="0"/>
                      </a:endParaRPr>
                    </a:p>
                  </a:txBody>
                  <a:tcPr>
                    <a:noFill/>
                  </a:tcPr>
                </a:tc>
              </a:tr>
              <a:tr h="370840">
                <a:tc>
                  <a:txBody>
                    <a:bodyPr/>
                    <a:lstStyle/>
                    <a:p>
                      <a:r>
                        <a:rPr lang="en-US" sz="1400" b="1" dirty="0" smtClean="0">
                          <a:solidFill>
                            <a:schemeClr val="tx1"/>
                          </a:solidFill>
                          <a:latin typeface="Times New Roman" pitchFamily="18" charset="0"/>
                          <a:cs typeface="Times New Roman" pitchFamily="18" charset="0"/>
                        </a:rPr>
                        <a:t>Web Server</a:t>
                      </a:r>
                      <a:endParaRPr lang="en-US" sz="1400" b="1" dirty="0">
                        <a:solidFill>
                          <a:schemeClr val="tx1"/>
                        </a:solidFill>
                        <a:latin typeface="Times New Roman" pitchFamily="18" charset="0"/>
                        <a:cs typeface="Times New Roman" pitchFamily="18" charset="0"/>
                      </a:endParaRPr>
                    </a:p>
                  </a:txBody>
                  <a:tcP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Times New Roman" pitchFamily="18" charset="0"/>
                          <a:cs typeface="Times New Roman" pitchFamily="18" charset="0"/>
                        </a:rPr>
                        <a:t>IIS 7.0 onwards</a:t>
                      </a:r>
                    </a:p>
                  </a:txBody>
                  <a:tcPr>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smtClean="0">
                          <a:solidFill>
                            <a:schemeClr val="dk1"/>
                          </a:solidFill>
                          <a:latin typeface="Times New Roman" pitchFamily="18" charset="0"/>
                          <a:ea typeface="+mn-ea"/>
                          <a:cs typeface="Times New Roman" pitchFamily="18" charset="0"/>
                        </a:rPr>
                        <a:t>Front end</a:t>
                      </a:r>
                      <a:endParaRPr kumimoji="0" lang="en-US" sz="1400" b="1" kern="1200" dirty="0">
                        <a:solidFill>
                          <a:schemeClr val="dk1"/>
                        </a:solidFill>
                        <a:latin typeface="Times New Roman" pitchFamily="18" charset="0"/>
                        <a:ea typeface="+mn-ea"/>
                        <a:cs typeface="Times New Roman" pitchFamily="18" charset="0"/>
                      </a:endParaRPr>
                    </a:p>
                  </a:txBody>
                  <a:tcPr marT="45711" marB="45711">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400" kern="1200" dirty="0" smtClean="0">
                          <a:solidFill>
                            <a:schemeClr val="dk1"/>
                          </a:solidFill>
                          <a:latin typeface="Times New Roman" pitchFamily="18" charset="0"/>
                          <a:ea typeface="+mn-ea"/>
                          <a:cs typeface="Times New Roman" pitchFamily="18" charset="0"/>
                        </a:rPr>
                        <a:t>Visual Studio 2013, LinQ framework 5 with C#</a:t>
                      </a:r>
                      <a:endParaRPr kumimoji="0" lang="en-US" sz="1400" kern="1200" dirty="0">
                        <a:solidFill>
                          <a:schemeClr val="dk1"/>
                        </a:solidFill>
                        <a:latin typeface="Times New Roman" pitchFamily="18" charset="0"/>
                        <a:ea typeface="+mn-ea"/>
                        <a:cs typeface="Times New Roman" pitchFamily="18" charset="0"/>
                      </a:endParaRPr>
                    </a:p>
                  </a:txBody>
                  <a:tcPr marT="45711" marB="45711">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smtClean="0">
                          <a:solidFill>
                            <a:schemeClr val="dk1"/>
                          </a:solidFill>
                          <a:latin typeface="Times New Roman" pitchFamily="18" charset="0"/>
                          <a:ea typeface="+mn-ea"/>
                          <a:cs typeface="Times New Roman" pitchFamily="18" charset="0"/>
                        </a:rPr>
                        <a:t>Back end</a:t>
                      </a:r>
                      <a:endParaRPr kumimoji="0" lang="en-US" sz="1400" b="1" kern="1200" dirty="0">
                        <a:solidFill>
                          <a:schemeClr val="dk1"/>
                        </a:solidFill>
                        <a:latin typeface="Times New Roman" pitchFamily="18" charset="0"/>
                        <a:ea typeface="+mn-ea"/>
                        <a:cs typeface="Times New Roman" pitchFamily="18" charset="0"/>
                      </a:endParaRPr>
                    </a:p>
                  </a:txBody>
                  <a:tcPr marT="45711" marB="45711">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smtClean="0">
                          <a:solidFill>
                            <a:schemeClr val="dk1"/>
                          </a:solidFill>
                          <a:latin typeface="Times New Roman" pitchFamily="18" charset="0"/>
                          <a:ea typeface="+mn-ea"/>
                          <a:cs typeface="Times New Roman" pitchFamily="18" charset="0"/>
                        </a:rPr>
                        <a:t>SQL Server  2012 Express</a:t>
                      </a:r>
                      <a:endParaRPr kumimoji="0" lang="en-US" sz="1400" kern="1200" dirty="0">
                        <a:solidFill>
                          <a:schemeClr val="dk1"/>
                        </a:solidFill>
                        <a:latin typeface="Times New Roman" pitchFamily="18" charset="0"/>
                        <a:ea typeface="+mn-ea"/>
                        <a:cs typeface="Times New Roman" pitchFamily="18" charset="0"/>
                      </a:endParaRPr>
                    </a:p>
                  </a:txBody>
                  <a:tcPr marT="45711" marB="45711">
                    <a:no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b="1" kern="1200" dirty="0" smtClean="0">
                          <a:solidFill>
                            <a:schemeClr val="dk1"/>
                          </a:solidFill>
                          <a:latin typeface="Times New Roman" pitchFamily="18" charset="0"/>
                          <a:ea typeface="+mn-ea"/>
                          <a:cs typeface="Times New Roman" pitchFamily="18" charset="0"/>
                        </a:rPr>
                        <a:t>Other Tools</a:t>
                      </a:r>
                      <a:endParaRPr kumimoji="0" lang="en-US" sz="1400" b="1" kern="1200" dirty="0">
                        <a:solidFill>
                          <a:schemeClr val="dk1"/>
                        </a:solidFill>
                        <a:latin typeface="Times New Roman" pitchFamily="18" charset="0"/>
                        <a:ea typeface="+mn-ea"/>
                        <a:cs typeface="Times New Roman" pitchFamily="18" charset="0"/>
                      </a:endParaRPr>
                    </a:p>
                  </a:txBody>
                  <a:tcPr marT="45711" marB="45711">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smtClean="0">
                          <a:solidFill>
                            <a:schemeClr val="dk1"/>
                          </a:solidFill>
                          <a:latin typeface="Times New Roman" pitchFamily="18" charset="0"/>
                          <a:ea typeface="+mn-ea"/>
                          <a:cs typeface="Times New Roman" pitchFamily="18" charset="0"/>
                        </a:rPr>
                        <a:t>MS Office 2007, Microsoft Visio</a:t>
                      </a:r>
                    </a:p>
                  </a:txBody>
                  <a:tcPr marT="45711" marB="45711">
                    <a:no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11274724"/>
              </p:ext>
            </p:extLst>
          </p:nvPr>
        </p:nvGraphicFramePr>
        <p:xfrm>
          <a:off x="827584" y="4876801"/>
          <a:ext cx="7560840" cy="1112520"/>
        </p:xfrm>
        <a:graphic>
          <a:graphicData uri="http://schemas.openxmlformats.org/drawingml/2006/table">
            <a:tbl>
              <a:tblPr firstRow="1" bandRow="1">
                <a:tableStyleId>{8A107856-5554-42FB-B03E-39F5DBC370BA}</a:tableStyleId>
              </a:tblPr>
              <a:tblGrid>
                <a:gridCol w="1800200"/>
                <a:gridCol w="5760640"/>
              </a:tblGrid>
              <a:tr h="370840">
                <a:tc gridSpan="2">
                  <a:txBody>
                    <a:bodyPr/>
                    <a:lstStyle/>
                    <a:p>
                      <a:pPr algn="ctr"/>
                      <a:r>
                        <a:rPr lang="en-US" sz="1600" dirty="0" smtClean="0">
                          <a:solidFill>
                            <a:schemeClr val="tx1"/>
                          </a:solidFill>
                          <a:latin typeface="Times New Roman" pitchFamily="18" charset="0"/>
                          <a:cs typeface="Times New Roman" pitchFamily="18" charset="0"/>
                        </a:rPr>
                        <a:t>Client</a:t>
                      </a:r>
                      <a:endParaRPr lang="en-US" sz="1600" b="1" dirty="0">
                        <a:solidFill>
                          <a:schemeClr val="tx1"/>
                        </a:solidFill>
                        <a:latin typeface="Times New Roman" pitchFamily="18" charset="0"/>
                        <a:cs typeface="Times New Roman" pitchFamily="18" charset="0"/>
                      </a:endParaRPr>
                    </a:p>
                  </a:txBody>
                  <a:tcPr>
                    <a:noFill/>
                  </a:tcPr>
                </a:tc>
                <a:tc hMerge="1">
                  <a:txBody>
                    <a:bodyPr/>
                    <a:lstStyle/>
                    <a:p>
                      <a:endParaRPr lang="en-US" dirty="0"/>
                    </a:p>
                  </a:txBody>
                  <a:tcPr/>
                </a:tc>
              </a:tr>
              <a:tr h="370840">
                <a:tc>
                  <a:txBody>
                    <a:bodyPr/>
                    <a:lstStyle/>
                    <a:p>
                      <a:r>
                        <a:rPr lang="en-US" sz="1400" b="1" dirty="0" smtClean="0">
                          <a:solidFill>
                            <a:schemeClr val="tx1"/>
                          </a:solidFill>
                          <a:latin typeface="Times New Roman" pitchFamily="18" charset="0"/>
                          <a:cs typeface="Times New Roman" pitchFamily="18" charset="0"/>
                        </a:rPr>
                        <a:t>Operating</a:t>
                      </a:r>
                      <a:r>
                        <a:rPr lang="en-US" sz="1400" b="1" baseline="0" dirty="0" smtClean="0">
                          <a:solidFill>
                            <a:schemeClr val="tx1"/>
                          </a:solidFill>
                          <a:latin typeface="Times New Roman" pitchFamily="18" charset="0"/>
                          <a:cs typeface="Times New Roman" pitchFamily="18" charset="0"/>
                        </a:rPr>
                        <a:t> System</a:t>
                      </a:r>
                      <a:endParaRPr lang="en-US" sz="1400" b="1" dirty="0">
                        <a:solidFill>
                          <a:schemeClr val="tx1"/>
                        </a:solidFill>
                        <a:latin typeface="Times New Roman" pitchFamily="18" charset="0"/>
                        <a:cs typeface="Times New Roman" pitchFamily="18" charset="0"/>
                      </a:endParaRPr>
                    </a:p>
                  </a:txBody>
                  <a:tcPr>
                    <a:noFill/>
                  </a:tcPr>
                </a:tc>
                <a:tc>
                  <a:txBody>
                    <a:bodyPr/>
                    <a:lstStyle/>
                    <a:p>
                      <a:r>
                        <a:rPr lang="en-US" sz="1400" dirty="0" smtClean="0">
                          <a:latin typeface="Times New Roman" pitchFamily="18" charset="0"/>
                          <a:cs typeface="Times New Roman" pitchFamily="18" charset="0"/>
                        </a:rPr>
                        <a:t>Windows  XP</a:t>
                      </a:r>
                      <a:r>
                        <a:rPr lang="en-US" sz="1400" baseline="0" dirty="0" smtClean="0">
                          <a:latin typeface="Times New Roman" pitchFamily="18" charset="0"/>
                          <a:cs typeface="Times New Roman" pitchFamily="18" charset="0"/>
                        </a:rPr>
                        <a:t> or Any </a:t>
                      </a:r>
                      <a:r>
                        <a:rPr lang="en-US" sz="1400" dirty="0" smtClean="0">
                          <a:latin typeface="Times New Roman" pitchFamily="18" charset="0"/>
                          <a:cs typeface="Times New Roman" pitchFamily="18" charset="0"/>
                        </a:rPr>
                        <a:t>other Compatible OS</a:t>
                      </a:r>
                      <a:endParaRPr lang="en-US" sz="1400" dirty="0">
                        <a:latin typeface="Times New Roman" pitchFamily="18" charset="0"/>
                        <a:cs typeface="Times New Roman" pitchFamily="18" charset="0"/>
                      </a:endParaRPr>
                    </a:p>
                  </a:txBody>
                  <a:tcPr>
                    <a:noFill/>
                  </a:tcPr>
                </a:tc>
              </a:tr>
              <a:tr h="370840">
                <a:tc>
                  <a:txBody>
                    <a:bodyPr/>
                    <a:lstStyle/>
                    <a:p>
                      <a:r>
                        <a:rPr lang="en-US" sz="1400" b="1" dirty="0" smtClean="0">
                          <a:solidFill>
                            <a:schemeClr val="tx1"/>
                          </a:solidFill>
                          <a:latin typeface="Times New Roman" pitchFamily="18" charset="0"/>
                          <a:cs typeface="Times New Roman" pitchFamily="18" charset="0"/>
                        </a:rPr>
                        <a:t>Web</a:t>
                      </a:r>
                      <a:r>
                        <a:rPr lang="en-US" sz="1400" b="1" baseline="0" dirty="0" smtClean="0">
                          <a:solidFill>
                            <a:schemeClr val="tx1"/>
                          </a:solidFill>
                          <a:latin typeface="Times New Roman" pitchFamily="18" charset="0"/>
                          <a:cs typeface="Times New Roman" pitchFamily="18" charset="0"/>
                        </a:rPr>
                        <a:t> Browser</a:t>
                      </a:r>
                      <a:endParaRPr lang="en-US" sz="1400" b="1" dirty="0">
                        <a:solidFill>
                          <a:schemeClr val="tx1"/>
                        </a:solidFill>
                        <a:latin typeface="Times New Roman" pitchFamily="18" charset="0"/>
                        <a:cs typeface="Times New Roman" pitchFamily="18" charset="0"/>
                      </a:endParaRPr>
                    </a:p>
                  </a:txBody>
                  <a:tcPr>
                    <a:noFill/>
                  </a:tcPr>
                </a:tc>
                <a:tc>
                  <a:txBody>
                    <a:bodyPr/>
                    <a:lstStyle/>
                    <a:p>
                      <a:r>
                        <a:rPr lang="en-US" sz="1400" dirty="0" smtClean="0">
                          <a:latin typeface="Times New Roman" pitchFamily="18" charset="0"/>
                          <a:cs typeface="Times New Roman" pitchFamily="18" charset="0"/>
                        </a:rPr>
                        <a:t>Internet Explorer 6.0 or Any other Compatible Browser</a:t>
                      </a:r>
                      <a:endParaRPr lang="en-US" sz="1400" dirty="0">
                        <a:latin typeface="Times New Roman" pitchFamily="18" charset="0"/>
                        <a:cs typeface="Times New Roman" pitchFamily="18" charset="0"/>
                      </a:endParaRPr>
                    </a:p>
                  </a:txBody>
                  <a:tcPr>
                    <a:noFill/>
                  </a:tcPr>
                </a:tc>
              </a:tr>
            </a:tbl>
          </a:graphicData>
        </a:graphic>
      </p:graphicFrame>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7315216" y="3329595"/>
            <a:ext cx="925947" cy="269367"/>
          </a:xfrm>
          <a:prstGeom prst="rect">
            <a:avLst/>
          </a:prstGeom>
        </p:spPr>
      </p:pic>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7262577" y="3715892"/>
            <a:ext cx="1031223" cy="318902"/>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pic>
        <p:nvPicPr>
          <p:cNvPr id="13" name="Picture 12" descr="C:\Users\admin\Desktop\download (1).jpg"/>
          <p:cNvPicPr/>
          <p:nvPr/>
        </p:nvPicPr>
        <p:blipFill>
          <a:blip r:embed="rId5">
            <a:extLst>
              <a:ext uri="{28A0092B-C50C-407E-A947-70E740481C1C}">
                <a14:useLocalDpi xmlns:a14="http://schemas.microsoft.com/office/drawing/2010/main" val="0"/>
              </a:ext>
            </a:extLst>
          </a:blip>
          <a:srcRect/>
          <a:stretch>
            <a:fillRect/>
          </a:stretch>
        </p:blipFill>
        <p:spPr bwMode="auto">
          <a:xfrm>
            <a:off x="7315217" y="2934245"/>
            <a:ext cx="978584" cy="438150"/>
          </a:xfrm>
          <a:prstGeom prst="rect">
            <a:avLst/>
          </a:prstGeom>
          <a:noFill/>
          <a:ln>
            <a:noFill/>
          </a:ln>
        </p:spPr>
      </p:pic>
    </p:spTree>
    <p:extLst>
      <p:ext uri="{BB962C8B-B14F-4D97-AF65-F5344CB8AC3E}">
        <p14:creationId xmlns:p14="http://schemas.microsoft.com/office/powerpoint/2010/main" val="212676253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548680"/>
            <a:ext cx="230425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Operator </a:t>
            </a:r>
            <a:r>
              <a:rPr lang="en-IN" sz="1600" b="1" u="sng" dirty="0" smtClean="0"/>
              <a:t>Authentication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a:t>
            </a:r>
            <a:r>
              <a:rPr lang="en-IN" sz="1400" b="1" dirty="0" smtClean="0">
                <a:latin typeface="Times New Roman" panose="02020603050405020304" pitchFamily="18" charset="0"/>
                <a:ea typeface="Calibri" panose="020F0502020204030204" pitchFamily="34" charset="0"/>
                <a:cs typeface="Times New Roman" panose="02020603050405020304" pitchFamily="18" charset="0"/>
              </a:rPr>
              <a:t> </a:t>
            </a:r>
            <a:r>
              <a:rPr lang="en-IN" sz="1400" dirty="0">
                <a:latin typeface="Times New Roman" pitchFamily="18" charset="0"/>
                <a:cs typeface="Times New Roman" pitchFamily="18" charset="0"/>
              </a:rPr>
              <a:t>From this page, Here Admin can change Authentication of particular operator.</a:t>
            </a:r>
          </a:p>
        </p:txBody>
      </p:sp>
      <p:pic>
        <p:nvPicPr>
          <p:cNvPr id="7" name="Picture 6"/>
          <p:cNvPicPr/>
          <p:nvPr/>
        </p:nvPicPr>
        <p:blipFill>
          <a:blip r:embed="rId2"/>
          <a:stretch>
            <a:fillRect/>
          </a:stretch>
        </p:blipFill>
        <p:spPr>
          <a:xfrm>
            <a:off x="1" y="1243433"/>
            <a:ext cx="9143998" cy="5082331"/>
          </a:xfrm>
          <a:prstGeom prst="rect">
            <a:avLst/>
          </a:prstGeom>
        </p:spPr>
      </p:pic>
    </p:spTree>
    <p:extLst>
      <p:ext uri="{BB962C8B-B14F-4D97-AF65-F5344CB8AC3E}">
        <p14:creationId xmlns:p14="http://schemas.microsoft.com/office/powerpoint/2010/main" val="33537864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923928" y="548680"/>
            <a:ext cx="208823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Show Workers List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 From this page,Admin can view list of workers registered into site.</a:t>
            </a:r>
          </a:p>
        </p:txBody>
      </p:sp>
      <p:pic>
        <p:nvPicPr>
          <p:cNvPr id="7" name="Picture 6"/>
          <p:cNvPicPr/>
          <p:nvPr/>
        </p:nvPicPr>
        <p:blipFill>
          <a:blip r:embed="rId2"/>
          <a:stretch>
            <a:fillRect/>
          </a:stretch>
        </p:blipFill>
        <p:spPr>
          <a:xfrm>
            <a:off x="0" y="1196752"/>
            <a:ext cx="9143999" cy="5129013"/>
          </a:xfrm>
          <a:prstGeom prst="rect">
            <a:avLst/>
          </a:prstGeom>
        </p:spPr>
      </p:pic>
    </p:spTree>
    <p:extLst>
      <p:ext uri="{BB962C8B-B14F-4D97-AF65-F5344CB8AC3E}">
        <p14:creationId xmlns:p14="http://schemas.microsoft.com/office/powerpoint/2010/main" val="74370982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923928" y="548680"/>
            <a:ext cx="223224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Worker Authentication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61583"/>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 From this page, Here Admin can change Authentication of particular worker.</a:t>
            </a:r>
          </a:p>
        </p:txBody>
      </p:sp>
      <p:pic>
        <p:nvPicPr>
          <p:cNvPr id="5" name="Picture 4"/>
          <p:cNvPicPr/>
          <p:nvPr/>
        </p:nvPicPr>
        <p:blipFill>
          <a:blip r:embed="rId2"/>
          <a:stretch>
            <a:fillRect/>
          </a:stretch>
        </p:blipFill>
        <p:spPr>
          <a:xfrm>
            <a:off x="0" y="1268759"/>
            <a:ext cx="9143999" cy="5057005"/>
          </a:xfrm>
          <a:prstGeom prst="rect">
            <a:avLst/>
          </a:prstGeom>
        </p:spPr>
      </p:pic>
    </p:spTree>
    <p:extLst>
      <p:ext uri="{BB962C8B-B14F-4D97-AF65-F5344CB8AC3E}">
        <p14:creationId xmlns:p14="http://schemas.microsoft.com/office/powerpoint/2010/main" val="204599445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923928" y="548680"/>
            <a:ext cx="208823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Profile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dirty="0">
                <a:latin typeface="Times New Roman" pitchFamily="18" charset="0"/>
                <a:cs typeface="Times New Roman" pitchFamily="18" charset="0"/>
              </a:rPr>
              <a:t>Admin profile page. Here Admin can view his own personal details and password.</a:t>
            </a:r>
          </a:p>
        </p:txBody>
      </p:sp>
      <p:pic>
        <p:nvPicPr>
          <p:cNvPr id="8194" name="Picture 56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6752"/>
            <a:ext cx="9144000" cy="3576896"/>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082827"/>
            <a:ext cx="9143999" cy="22429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33432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5" name="Rectangle 5"/>
          <p:cNvSpPr>
            <a:spLocks noChangeArrowheads="1"/>
          </p:cNvSpPr>
          <p:nvPr/>
        </p:nvSpPr>
        <p:spPr bwMode="auto">
          <a:xfrm>
            <a:off x="0" y="51530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8524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896101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923928" y="548680"/>
            <a:ext cx="208823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Profile Avatar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325765"/>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dirty="0">
                <a:latin typeface="Times New Roman" pitchFamily="18" charset="0"/>
                <a:cs typeface="Times New Roman" pitchFamily="18" charset="0"/>
              </a:rPr>
              <a:t>From this page, Admin can View and change his Avatar.</a:t>
            </a:r>
          </a:p>
        </p:txBody>
      </p:sp>
      <p:pic>
        <p:nvPicPr>
          <p:cNvPr id="5" name="Picture 4"/>
          <p:cNvPicPr/>
          <p:nvPr/>
        </p:nvPicPr>
        <p:blipFill>
          <a:blip r:embed="rId2"/>
          <a:stretch>
            <a:fillRect/>
          </a:stretch>
        </p:blipFill>
        <p:spPr>
          <a:xfrm>
            <a:off x="0" y="1227454"/>
            <a:ext cx="9144000" cy="4865841"/>
          </a:xfrm>
          <a:prstGeom prst="rect">
            <a:avLst/>
          </a:prstGeom>
        </p:spPr>
      </p:pic>
    </p:spTree>
    <p:extLst>
      <p:ext uri="{BB962C8B-B14F-4D97-AF65-F5344CB8AC3E}">
        <p14:creationId xmlns:p14="http://schemas.microsoft.com/office/powerpoint/2010/main" val="215688883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923928" y="548680"/>
            <a:ext cx="208823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Change Password</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 : </a:t>
            </a:r>
            <a:r>
              <a:rPr lang="en-IN" sz="1400" dirty="0">
                <a:latin typeface="Times New Roman" pitchFamily="18" charset="0"/>
                <a:cs typeface="Times New Roman" pitchFamily="18" charset="0"/>
              </a:rPr>
              <a:t>Here Admin can change </a:t>
            </a:r>
            <a:r>
              <a:rPr lang="en-IN" sz="1400" dirty="0" smtClean="0">
                <a:latin typeface="Times New Roman" pitchFamily="18" charset="0"/>
                <a:cs typeface="Times New Roman" pitchFamily="18" charset="0"/>
              </a:rPr>
              <a:t>his password and also get a confirmation Email of it.</a:t>
            </a:r>
            <a:endParaRPr lang="en-IN" sz="1400"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a:stretch>
            <a:fillRect/>
          </a:stretch>
        </p:blipFill>
        <p:spPr>
          <a:xfrm>
            <a:off x="-1" y="1196751"/>
            <a:ext cx="9143999" cy="5129013"/>
          </a:xfrm>
          <a:prstGeom prst="rect">
            <a:avLst/>
          </a:prstGeom>
        </p:spPr>
      </p:pic>
    </p:spTree>
    <p:extLst>
      <p:ext uri="{BB962C8B-B14F-4D97-AF65-F5344CB8AC3E}">
        <p14:creationId xmlns:p14="http://schemas.microsoft.com/office/powerpoint/2010/main" val="252444035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707904" y="548680"/>
            <a:ext cx="266429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Confirmation Message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 </a:t>
            </a:r>
            <a:r>
              <a:rPr lang="en-IN" sz="1400" dirty="0">
                <a:latin typeface="Times New Roman" pitchFamily="18" charset="0"/>
                <a:cs typeface="Times New Roman" pitchFamily="18" charset="0"/>
              </a:rPr>
              <a:t>Here Admin view his/her change password confirmation message in his/her registered mail account.</a:t>
            </a:r>
          </a:p>
        </p:txBody>
      </p:sp>
      <p:pic>
        <p:nvPicPr>
          <p:cNvPr id="7" name="Picture 6"/>
          <p:cNvPicPr/>
          <p:nvPr/>
        </p:nvPicPr>
        <p:blipFill>
          <a:blip r:embed="rId2"/>
          <a:stretch>
            <a:fillRect/>
          </a:stretch>
        </p:blipFill>
        <p:spPr>
          <a:xfrm>
            <a:off x="0" y="1196752"/>
            <a:ext cx="9143999" cy="5129013"/>
          </a:xfrm>
          <a:prstGeom prst="rect">
            <a:avLst/>
          </a:prstGeom>
        </p:spPr>
      </p:pic>
    </p:spTree>
    <p:extLst>
      <p:ext uri="{BB962C8B-B14F-4D97-AF65-F5344CB8AC3E}">
        <p14:creationId xmlns:p14="http://schemas.microsoft.com/office/powerpoint/2010/main" val="325041828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635896" y="548680"/>
            <a:ext cx="2016224"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Package List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Admin can add, update or delete particular service packages.</a:t>
            </a:r>
          </a:p>
        </p:txBody>
      </p:sp>
      <p:pic>
        <p:nvPicPr>
          <p:cNvPr id="5" name="Picture 4"/>
          <p:cNvPicPr/>
          <p:nvPr/>
        </p:nvPicPr>
        <p:blipFill>
          <a:blip r:embed="rId2"/>
          <a:stretch>
            <a:fillRect/>
          </a:stretch>
        </p:blipFill>
        <p:spPr>
          <a:xfrm>
            <a:off x="0" y="1268760"/>
            <a:ext cx="9144000" cy="5040560"/>
          </a:xfrm>
          <a:prstGeom prst="rect">
            <a:avLst/>
          </a:prstGeom>
        </p:spPr>
      </p:pic>
    </p:spTree>
    <p:extLst>
      <p:ext uri="{BB962C8B-B14F-4D97-AF65-F5344CB8AC3E}">
        <p14:creationId xmlns:p14="http://schemas.microsoft.com/office/powerpoint/2010/main" val="82737506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80728"/>
            <a:ext cx="9252521"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50"/>
          <p:cNvSpPr txBox="1"/>
          <p:nvPr/>
        </p:nvSpPr>
        <p:spPr>
          <a:xfrm>
            <a:off x="3635896" y="548680"/>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Second-Hand Car Posts</a:t>
            </a:r>
            <a:endParaRPr lang="en-IN" sz="1100" dirty="0">
              <a:effectLst/>
              <a:ea typeface="Calibri" panose="020F0502020204030204" pitchFamily="34" charset="0"/>
              <a:cs typeface="Times New Roman" panose="02020603050405020304" pitchFamily="18" charset="0"/>
            </a:endParaRPr>
          </a:p>
        </p:txBody>
      </p:sp>
      <p:sp>
        <p:nvSpPr>
          <p:cNvPr id="7" name="Rectangle 6"/>
          <p:cNvSpPr/>
          <p:nvPr/>
        </p:nvSpPr>
        <p:spPr>
          <a:xfrm>
            <a:off x="-22347" y="6433591"/>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Admin can add, update or delete particular </a:t>
            </a:r>
            <a:r>
              <a:rPr lang="en-IN" sz="1400" dirty="0" smtClean="0">
                <a:latin typeface="Times New Roman" pitchFamily="18" charset="0"/>
                <a:cs typeface="Times New Roman" pitchFamily="18" charset="0"/>
              </a:rPr>
              <a:t>Second-hand car posts..</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738377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9144000"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150"/>
          <p:cNvSpPr txBox="1"/>
          <p:nvPr/>
        </p:nvSpPr>
        <p:spPr>
          <a:xfrm>
            <a:off x="3563888" y="44624"/>
            <a:ext cx="2592288" cy="36004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Add Second-Hand Car Post</a:t>
            </a:r>
            <a:endParaRPr lang="en-IN" sz="1100" dirty="0">
              <a:effectLst/>
              <a:ea typeface="Calibri" panose="020F0502020204030204" pitchFamily="34" charset="0"/>
              <a:cs typeface="Times New Roman" panose="02020603050405020304" pitchFamily="18" charset="0"/>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3056"/>
            <a:ext cx="9144000"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2347" y="6577607"/>
            <a:ext cx="916634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Admin can </a:t>
            </a:r>
            <a:r>
              <a:rPr lang="en-IN" sz="1400" dirty="0" smtClean="0">
                <a:latin typeface="Times New Roman" pitchFamily="18" charset="0"/>
                <a:cs typeface="Times New Roman" pitchFamily="18" charset="0"/>
              </a:rPr>
              <a:t>add new Second-hand car posts..</a:t>
            </a:r>
            <a:endParaRPr lang="en-IN" sz="1400" dirty="0">
              <a:latin typeface="Times New Roman" pitchFamily="18" charset="0"/>
              <a:cs typeface="Times New Roman" pitchFamily="18" charset="0"/>
            </a:endParaRPr>
          </a:p>
        </p:txBody>
      </p:sp>
    </p:spTree>
    <p:extLst>
      <p:ext uri="{BB962C8B-B14F-4D97-AF65-F5344CB8AC3E}">
        <p14:creationId xmlns:p14="http://schemas.microsoft.com/office/powerpoint/2010/main" val="871508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27384"/>
            <a:ext cx="9144000" cy="762000"/>
          </a:xfrm>
        </p:spPr>
        <p:txBody>
          <a:bodyPr>
            <a:normAutofit/>
          </a:bodyPr>
          <a:lstStyle/>
          <a:p>
            <a:pPr algn="ctr"/>
            <a:r>
              <a:rPr lang="en-US" sz="3600" b="1" u="sng" dirty="0" smtClean="0">
                <a:solidFill>
                  <a:schemeClr val="accent2">
                    <a:lumMod val="75000"/>
                  </a:schemeClr>
                </a:solidFill>
                <a:latin typeface="Times New Roman" panose="02020603050405020304" pitchFamily="18" charset="0"/>
                <a:cs typeface="Times New Roman" panose="02020603050405020304" pitchFamily="18" charset="0"/>
              </a:rPr>
              <a:t>Function Specification</a:t>
            </a:r>
            <a:endParaRPr lang="en-US" sz="3600" b="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64122" y="7029590"/>
            <a:ext cx="503173" cy="503173"/>
          </a:xfrm>
          <a:prstGeom prst="rect">
            <a:avLst/>
          </a:prstGeom>
        </p:spPr>
      </p:pic>
      <p:pic>
        <p:nvPicPr>
          <p:cNvPr id="24" name="Picture 2" descr="C:\Users\admin\Downloads\1413468797_Users.png"/>
          <p:cNvPicPr>
            <a:picLocks noChangeAspect="1" noChangeArrowheads="1"/>
          </p:cNvPicPr>
          <p:nvPr/>
        </p:nvPicPr>
        <p:blipFill>
          <a:blip r:embed="rId3" cstate="print"/>
          <a:srcRect/>
          <a:stretch>
            <a:fillRect/>
          </a:stretch>
        </p:blipFill>
        <p:spPr bwMode="auto">
          <a:xfrm>
            <a:off x="3995936" y="1340768"/>
            <a:ext cx="1219200" cy="1219200"/>
          </a:xfrm>
          <a:prstGeom prst="rect">
            <a:avLst/>
          </a:prstGeom>
          <a:noFill/>
        </p:spPr>
      </p:pic>
      <p:pic>
        <p:nvPicPr>
          <p:cNvPr id="25" name="Picture 4" descr="C:\Users\admin\Desktop\crowd_team-128.png"/>
          <p:cNvPicPr>
            <a:picLocks noChangeAspect="1" noChangeArrowheads="1"/>
          </p:cNvPicPr>
          <p:nvPr/>
        </p:nvPicPr>
        <p:blipFill>
          <a:blip r:embed="rId4" cstate="print"/>
          <a:srcRect/>
          <a:stretch>
            <a:fillRect/>
          </a:stretch>
        </p:blipFill>
        <p:spPr bwMode="auto">
          <a:xfrm>
            <a:off x="7417122" y="3284984"/>
            <a:ext cx="1403350" cy="1331342"/>
          </a:xfrm>
          <a:prstGeom prst="rect">
            <a:avLst/>
          </a:prstGeom>
          <a:noFill/>
          <a:ln w="9525">
            <a:noFill/>
            <a:miter lim="800000"/>
            <a:headEnd/>
            <a:tailEnd/>
          </a:ln>
        </p:spPr>
      </p:pic>
      <p:sp>
        <p:nvSpPr>
          <p:cNvPr id="26" name="Rectangle 25"/>
          <p:cNvSpPr/>
          <p:nvPr/>
        </p:nvSpPr>
        <p:spPr>
          <a:xfrm>
            <a:off x="35496" y="4941168"/>
            <a:ext cx="2839616" cy="1815882"/>
          </a:xfrm>
          <a:prstGeom prst="rect">
            <a:avLst/>
          </a:prstGeom>
        </p:spPr>
        <p:txBody>
          <a:bodyPr wrap="square">
            <a:spAutoFit/>
          </a:bodyPr>
          <a:lstStyle/>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Login</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Operator, Workers, Service Packages, Vehicles  and Car Products</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View Stock</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various reports.</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Second-hand car posts.</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View Charts</a:t>
            </a:r>
          </a:p>
        </p:txBody>
      </p:sp>
      <p:sp>
        <p:nvSpPr>
          <p:cNvPr id="27" name="Rectangle 26"/>
          <p:cNvSpPr/>
          <p:nvPr/>
        </p:nvSpPr>
        <p:spPr>
          <a:xfrm>
            <a:off x="6876256" y="4725144"/>
            <a:ext cx="2775520" cy="2031325"/>
          </a:xfrm>
          <a:prstGeom prst="rect">
            <a:avLst/>
          </a:prstGeom>
        </p:spPr>
        <p:txBody>
          <a:bodyPr wrap="square">
            <a:spAutoFit/>
          </a:bodyPr>
          <a:lstStyle/>
          <a:p>
            <a:pPr marL="285750" indent="-285750">
              <a:buFont typeface="Wingdings" pitchFamily="2" charset="2"/>
              <a:buChar char="q"/>
            </a:pPr>
            <a:r>
              <a:rPr lang="en-GB" sz="1400" dirty="0" smtClean="0">
                <a:latin typeface="Times New Roman" pitchFamily="18" charset="0"/>
                <a:cs typeface="Times New Roman" pitchFamily="18" charset="0"/>
              </a:rPr>
              <a:t>Register and then login</a:t>
            </a:r>
          </a:p>
          <a:p>
            <a:pPr>
              <a:buFont typeface="Wingdings" pitchFamily="2" charset="2"/>
              <a:buChar char="q"/>
            </a:pPr>
            <a:r>
              <a:rPr lang="en-GB" sz="1400" dirty="0">
                <a:latin typeface="Times New Roman" pitchFamily="18" charset="0"/>
                <a:cs typeface="Times New Roman" pitchFamily="18" charset="0"/>
              </a:rPr>
              <a:t> </a:t>
            </a:r>
            <a:r>
              <a:rPr lang="en-GB" sz="1400" dirty="0" smtClean="0">
                <a:latin typeface="Times New Roman" pitchFamily="18" charset="0"/>
                <a:cs typeface="Times New Roman" pitchFamily="18" charset="0"/>
              </a:rPr>
              <a:t> Manage Profile</a:t>
            </a:r>
          </a:p>
          <a:p>
            <a:pPr>
              <a:buFont typeface="Wingdings" pitchFamily="2" charset="2"/>
              <a:buChar char="q"/>
            </a:pPr>
            <a:r>
              <a:rPr lang="en-GB" sz="1400" dirty="0" smtClean="0">
                <a:latin typeface="Times New Roman" pitchFamily="18" charset="0"/>
                <a:cs typeface="Times New Roman" pitchFamily="18" charset="0"/>
              </a:rPr>
              <a:t>  View Service Packages &amp;</a:t>
            </a:r>
          </a:p>
          <a:p>
            <a:r>
              <a:rPr lang="en-GB" sz="1400" dirty="0" smtClean="0">
                <a:latin typeface="Times New Roman" pitchFamily="18" charset="0"/>
                <a:cs typeface="Times New Roman" pitchFamily="18" charset="0"/>
              </a:rPr>
              <a:t>      Car Products</a:t>
            </a:r>
            <a:r>
              <a:rPr lang="en-GB" sz="1400" dirty="0">
                <a:latin typeface="Times New Roman" pitchFamily="18" charset="0"/>
                <a:cs typeface="Times New Roman" pitchFamily="18" charset="0"/>
              </a:rPr>
              <a:t>.</a:t>
            </a:r>
            <a:endParaRPr lang="en-GB" sz="1400" dirty="0" smtClean="0">
              <a:latin typeface="Times New Roman" pitchFamily="18" charset="0"/>
              <a:cs typeface="Times New Roman" pitchFamily="18" charset="0"/>
            </a:endParaRPr>
          </a:p>
          <a:p>
            <a:pPr>
              <a:buFont typeface="Wingdings" pitchFamily="2" charset="2"/>
              <a:buChar char="q"/>
            </a:pPr>
            <a:r>
              <a:rPr lang="en-GB" sz="1400" dirty="0" smtClean="0">
                <a:latin typeface="Times New Roman" pitchFamily="18" charset="0"/>
                <a:cs typeface="Times New Roman" pitchFamily="18" charset="0"/>
              </a:rPr>
              <a:t>   Search Second-hand car </a:t>
            </a:r>
          </a:p>
          <a:p>
            <a:r>
              <a:rPr lang="en-GB" sz="1400" dirty="0">
                <a:latin typeface="Times New Roman" pitchFamily="18" charset="0"/>
                <a:cs typeface="Times New Roman" pitchFamily="18" charset="0"/>
              </a:rPr>
              <a:t> </a:t>
            </a:r>
            <a:r>
              <a:rPr lang="en-GB" sz="1400" dirty="0" smtClean="0">
                <a:latin typeface="Times New Roman" pitchFamily="18" charset="0"/>
                <a:cs typeface="Times New Roman" pitchFamily="18" charset="0"/>
              </a:rPr>
              <a:t>     posts.</a:t>
            </a:r>
          </a:p>
          <a:p>
            <a:pPr>
              <a:buFont typeface="Wingdings" pitchFamily="2" charset="2"/>
              <a:buChar char="q"/>
            </a:pPr>
            <a:r>
              <a:rPr lang="en-GB" sz="1400" dirty="0" smtClean="0">
                <a:latin typeface="Times New Roman" pitchFamily="18" charset="0"/>
                <a:cs typeface="Times New Roman" pitchFamily="18" charset="0"/>
              </a:rPr>
              <a:t>   View Order.</a:t>
            </a:r>
          </a:p>
          <a:p>
            <a:pPr>
              <a:buFont typeface="Wingdings" pitchFamily="2" charset="2"/>
              <a:buChar char="q"/>
            </a:pPr>
            <a:r>
              <a:rPr lang="en-GB" sz="1400" dirty="0" smtClean="0">
                <a:latin typeface="Times New Roman" pitchFamily="18" charset="0"/>
                <a:cs typeface="Times New Roman" pitchFamily="18" charset="0"/>
              </a:rPr>
              <a:t>   View Service History.</a:t>
            </a:r>
          </a:p>
          <a:p>
            <a:pPr>
              <a:buFont typeface="Wingdings" pitchFamily="2" charset="2"/>
              <a:buChar char="q"/>
            </a:pPr>
            <a:endParaRPr lang="en-IN" sz="1400" dirty="0"/>
          </a:p>
        </p:txBody>
      </p:sp>
      <p:cxnSp>
        <p:nvCxnSpPr>
          <p:cNvPr id="28" name="Straight Arrow Connector 27"/>
          <p:cNvCxnSpPr/>
          <p:nvPr/>
        </p:nvCxnSpPr>
        <p:spPr>
          <a:xfrm>
            <a:off x="4572000" y="2348880"/>
            <a:ext cx="0" cy="2929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1115616" y="2631976"/>
            <a:ext cx="6912768" cy="9872"/>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a:off x="1115616" y="2636912"/>
            <a:ext cx="0" cy="2929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a:off x="8028384" y="2631976"/>
            <a:ext cx="0" cy="2929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2" name="Picture 2" descr="C:\Users\admin\Desktop\adm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3429000"/>
            <a:ext cx="1584176" cy="129614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admin\Desktop\business-phone-12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808" y="3356992"/>
            <a:ext cx="1219200" cy="12192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p:cNvCxnSpPr/>
          <p:nvPr/>
        </p:nvCxnSpPr>
        <p:spPr>
          <a:xfrm>
            <a:off x="3419872" y="2636912"/>
            <a:ext cx="0" cy="2929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Rectangle 34"/>
          <p:cNvSpPr/>
          <p:nvPr/>
        </p:nvSpPr>
        <p:spPr>
          <a:xfrm>
            <a:off x="2740496" y="4869160"/>
            <a:ext cx="2839616" cy="1815882"/>
          </a:xfrm>
          <a:prstGeom prst="rect">
            <a:avLst/>
          </a:prstGeom>
        </p:spPr>
        <p:txBody>
          <a:bodyPr wrap="square">
            <a:spAutoFit/>
          </a:bodyPr>
          <a:lstStyle/>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Login</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Customers</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Stock</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Generate Job Cart</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Assign Task &amp; Vehicle to </a:t>
            </a:r>
          </a:p>
          <a:p>
            <a:pPr fontAlgn="auto">
              <a:spcAft>
                <a:spcPts val="0"/>
              </a:spcAft>
              <a:defRPr/>
            </a:pPr>
            <a:r>
              <a:rPr lang="en-GB" sz="1400" dirty="0" smtClean="0">
                <a:latin typeface="Times New Roman" pitchFamily="18" charset="0"/>
                <a:cs typeface="Times New Roman" pitchFamily="18" charset="0"/>
              </a:rPr>
              <a:t>      Workers.</a:t>
            </a:r>
            <a:endParaRPr lang="en-GB" sz="1400" dirty="0">
              <a:latin typeface="Times New Roman" pitchFamily="18" charset="0"/>
              <a:cs typeface="Times New Roman" pitchFamily="18" charset="0"/>
            </a:endParaRP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Generate Bill.</a:t>
            </a:r>
          </a:p>
          <a:p>
            <a:pPr marL="285750" indent="-285750" fontAlgn="auto">
              <a:spcAft>
                <a:spcPts val="0"/>
              </a:spcAft>
              <a:buFont typeface="Wingdings" pitchFamily="2" charset="2"/>
              <a:buChar char="q"/>
              <a:defRPr/>
            </a:pPr>
            <a:r>
              <a:rPr lang="en-GB" sz="1400" dirty="0" smtClean="0">
                <a:latin typeface="Times New Roman" pitchFamily="18" charset="0"/>
                <a:cs typeface="Times New Roman" pitchFamily="18" charset="0"/>
              </a:rPr>
              <a:t>Manage Profile.</a:t>
            </a:r>
          </a:p>
        </p:txBody>
      </p:sp>
      <p:sp>
        <p:nvSpPr>
          <p:cNvPr id="36" name="Rectangle 35"/>
          <p:cNvSpPr/>
          <p:nvPr/>
        </p:nvSpPr>
        <p:spPr>
          <a:xfrm>
            <a:off x="4972744" y="4797152"/>
            <a:ext cx="2839616" cy="954107"/>
          </a:xfrm>
          <a:prstGeom prst="rect">
            <a:avLst/>
          </a:prstGeom>
        </p:spPr>
        <p:txBody>
          <a:bodyPr wrap="square">
            <a:spAutoFit/>
          </a:bodyPr>
          <a:lstStyle/>
          <a:p>
            <a:pPr marL="285750" indent="-285750" algn="just" fontAlgn="auto">
              <a:spcAft>
                <a:spcPts val="0"/>
              </a:spcAft>
              <a:buFont typeface="Wingdings" pitchFamily="2" charset="2"/>
              <a:buChar char="q"/>
              <a:defRPr/>
            </a:pPr>
            <a:r>
              <a:rPr lang="en-GB" sz="1400" dirty="0" smtClean="0">
                <a:latin typeface="Times New Roman" pitchFamily="18" charset="0"/>
                <a:cs typeface="Times New Roman" pitchFamily="18" charset="0"/>
              </a:rPr>
              <a:t>Login</a:t>
            </a:r>
          </a:p>
          <a:p>
            <a:pPr marL="285750" indent="-285750" algn="just" fontAlgn="auto">
              <a:spcAft>
                <a:spcPts val="0"/>
              </a:spcAft>
              <a:buFont typeface="Wingdings" pitchFamily="2" charset="2"/>
              <a:buChar char="q"/>
              <a:defRPr/>
            </a:pPr>
            <a:r>
              <a:rPr lang="en-GB" sz="1400" dirty="0" smtClean="0">
                <a:latin typeface="Times New Roman" pitchFamily="18" charset="0"/>
                <a:cs typeface="Times New Roman" pitchFamily="18" charset="0"/>
              </a:rPr>
              <a:t>View Job Cart</a:t>
            </a:r>
          </a:p>
          <a:p>
            <a:pPr marL="285750" indent="-285750" algn="just" fontAlgn="auto">
              <a:spcAft>
                <a:spcPts val="0"/>
              </a:spcAft>
              <a:buFont typeface="Wingdings" pitchFamily="2" charset="2"/>
              <a:buChar char="q"/>
              <a:defRPr/>
            </a:pPr>
            <a:r>
              <a:rPr lang="en-GB" sz="1400" dirty="0" smtClean="0">
                <a:latin typeface="Times New Roman" pitchFamily="18" charset="0"/>
                <a:cs typeface="Times New Roman" pitchFamily="18" charset="0"/>
              </a:rPr>
              <a:t>Manage Task Sheet.</a:t>
            </a:r>
          </a:p>
          <a:p>
            <a:pPr marL="285750" indent="-285750" algn="just" fontAlgn="auto">
              <a:spcAft>
                <a:spcPts val="0"/>
              </a:spcAft>
              <a:buFont typeface="Wingdings" pitchFamily="2" charset="2"/>
              <a:buChar char="q"/>
              <a:defRPr/>
            </a:pPr>
            <a:r>
              <a:rPr lang="en-GB" sz="1400" dirty="0" smtClean="0">
                <a:latin typeface="Times New Roman" pitchFamily="18" charset="0"/>
                <a:cs typeface="Times New Roman" pitchFamily="18" charset="0"/>
              </a:rPr>
              <a:t>Manage Profile.</a:t>
            </a:r>
          </a:p>
        </p:txBody>
      </p:sp>
      <p:cxnSp>
        <p:nvCxnSpPr>
          <p:cNvPr id="37" name="Straight Arrow Connector 36"/>
          <p:cNvCxnSpPr/>
          <p:nvPr/>
        </p:nvCxnSpPr>
        <p:spPr>
          <a:xfrm>
            <a:off x="5724128" y="2636912"/>
            <a:ext cx="0" cy="29296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pic>
        <p:nvPicPr>
          <p:cNvPr id="38" name="Picture 4" descr="C:\Users\admin\Desktop\images (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3140968"/>
            <a:ext cx="1584176" cy="143522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83568" y="2924944"/>
            <a:ext cx="936104" cy="369332"/>
          </a:xfrm>
          <a:prstGeom prst="rect">
            <a:avLst/>
          </a:prstGeom>
          <a:noFill/>
        </p:spPr>
        <p:txBody>
          <a:bodyPr wrap="square" rtlCol="0">
            <a:spAutoFit/>
          </a:bodyPr>
          <a:lstStyle/>
          <a:p>
            <a:r>
              <a:rPr lang="en-IN" b="1" u="sng" dirty="0" smtClean="0">
                <a:latin typeface="Times New Roman" pitchFamily="18" charset="0"/>
                <a:cs typeface="Times New Roman" pitchFamily="18" charset="0"/>
              </a:rPr>
              <a:t>Admin</a:t>
            </a:r>
            <a:endParaRPr lang="en-IN" b="1" u="sng" dirty="0">
              <a:latin typeface="Times New Roman" pitchFamily="18" charset="0"/>
              <a:cs typeface="Times New Roman" pitchFamily="18" charset="0"/>
            </a:endParaRPr>
          </a:p>
        </p:txBody>
      </p:sp>
      <p:sp>
        <p:nvSpPr>
          <p:cNvPr id="40" name="TextBox 39"/>
          <p:cNvSpPr txBox="1"/>
          <p:nvPr/>
        </p:nvSpPr>
        <p:spPr>
          <a:xfrm>
            <a:off x="2915816" y="2915652"/>
            <a:ext cx="1152128" cy="369332"/>
          </a:xfrm>
          <a:prstGeom prst="rect">
            <a:avLst/>
          </a:prstGeom>
          <a:noFill/>
        </p:spPr>
        <p:txBody>
          <a:bodyPr wrap="square" rtlCol="0">
            <a:spAutoFit/>
          </a:bodyPr>
          <a:lstStyle/>
          <a:p>
            <a:r>
              <a:rPr lang="en-IN" b="1" u="sng" dirty="0" smtClean="0">
                <a:latin typeface="Times New Roman" pitchFamily="18" charset="0"/>
                <a:cs typeface="Times New Roman" pitchFamily="18" charset="0"/>
              </a:rPr>
              <a:t>Operator</a:t>
            </a:r>
            <a:endParaRPr lang="en-IN" b="1" u="sng" dirty="0">
              <a:latin typeface="Times New Roman" pitchFamily="18" charset="0"/>
              <a:cs typeface="Times New Roman" pitchFamily="18" charset="0"/>
            </a:endParaRPr>
          </a:p>
        </p:txBody>
      </p:sp>
      <p:sp>
        <p:nvSpPr>
          <p:cNvPr id="41" name="TextBox 40"/>
          <p:cNvSpPr txBox="1"/>
          <p:nvPr/>
        </p:nvSpPr>
        <p:spPr>
          <a:xfrm>
            <a:off x="5292080" y="2915652"/>
            <a:ext cx="1100472" cy="369332"/>
          </a:xfrm>
          <a:prstGeom prst="rect">
            <a:avLst/>
          </a:prstGeom>
          <a:noFill/>
        </p:spPr>
        <p:txBody>
          <a:bodyPr wrap="square" rtlCol="0">
            <a:spAutoFit/>
          </a:bodyPr>
          <a:lstStyle/>
          <a:p>
            <a:r>
              <a:rPr lang="en-IN" b="1" u="sng" dirty="0" smtClean="0">
                <a:latin typeface="Times New Roman" pitchFamily="18" charset="0"/>
                <a:cs typeface="Times New Roman" pitchFamily="18" charset="0"/>
              </a:rPr>
              <a:t>Workers</a:t>
            </a:r>
            <a:endParaRPr lang="en-IN" b="1" u="sng" dirty="0">
              <a:latin typeface="Times New Roman" pitchFamily="18" charset="0"/>
              <a:cs typeface="Times New Roman" pitchFamily="18" charset="0"/>
            </a:endParaRPr>
          </a:p>
        </p:txBody>
      </p:sp>
      <p:sp>
        <p:nvSpPr>
          <p:cNvPr id="42" name="TextBox 41"/>
          <p:cNvSpPr txBox="1"/>
          <p:nvPr/>
        </p:nvSpPr>
        <p:spPr>
          <a:xfrm>
            <a:off x="7524328" y="2915652"/>
            <a:ext cx="1169727" cy="369332"/>
          </a:xfrm>
          <a:prstGeom prst="rect">
            <a:avLst/>
          </a:prstGeom>
          <a:noFill/>
        </p:spPr>
        <p:txBody>
          <a:bodyPr wrap="square" rtlCol="0">
            <a:spAutoFit/>
          </a:bodyPr>
          <a:lstStyle/>
          <a:p>
            <a:r>
              <a:rPr lang="en-IN" b="1" u="sng" dirty="0" smtClean="0">
                <a:latin typeface="Times New Roman" pitchFamily="18" charset="0"/>
                <a:cs typeface="Times New Roman" pitchFamily="18" charset="0"/>
              </a:rPr>
              <a:t>Customer</a:t>
            </a:r>
            <a:endParaRPr lang="en-IN" b="1" u="sng" dirty="0">
              <a:latin typeface="Times New Roman" pitchFamily="18" charset="0"/>
              <a:cs typeface="Times New Roman" pitchFamily="18" charset="0"/>
            </a:endParaRPr>
          </a:p>
        </p:txBody>
      </p:sp>
    </p:spTree>
    <p:extLst>
      <p:ext uri="{BB962C8B-B14F-4D97-AF65-F5344CB8AC3E}">
        <p14:creationId xmlns:p14="http://schemas.microsoft.com/office/powerpoint/2010/main" val="9235403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46"/>
          <p:cNvSpPr txBox="1"/>
          <p:nvPr/>
        </p:nvSpPr>
        <p:spPr>
          <a:xfrm>
            <a:off x="3779912" y="548680"/>
            <a:ext cx="1590675"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Calendar</a:t>
            </a:r>
            <a:endParaRPr lang="en-IN" sz="1100" dirty="0">
              <a:effectLst/>
              <a:ea typeface="Calibri" panose="020F0502020204030204" pitchFamily="34" charset="0"/>
              <a:cs typeface="Times New Roman" panose="02020603050405020304" pitchFamily="18" charset="0"/>
            </a:endParaRPr>
          </a:p>
        </p:txBody>
      </p:sp>
      <p:sp>
        <p:nvSpPr>
          <p:cNvPr id="7" name="Rectangle 6"/>
          <p:cNvSpPr/>
          <p:nvPr/>
        </p:nvSpPr>
        <p:spPr>
          <a:xfrm>
            <a:off x="-36512" y="6421088"/>
            <a:ext cx="7425623" cy="340093"/>
          </a:xfrm>
          <a:prstGeom prst="rect">
            <a:avLst/>
          </a:prstGeom>
        </p:spPr>
        <p:txBody>
          <a:bodyPr wrap="none">
            <a:spAutoFit/>
          </a:bodyPr>
          <a:lstStyle/>
          <a:p>
            <a:pPr>
              <a:lnSpc>
                <a:spcPct val="115000"/>
              </a:lnSpc>
              <a:spcAft>
                <a:spcPts val="1000"/>
              </a:spcAft>
            </a:pPr>
            <a:r>
              <a:rPr lang="en-IN" sz="1400" b="1" dirty="0" smtClean="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US" sz="1400" dirty="0" smtClean="0">
                <a:latin typeface="Times New Roman" pitchFamily="18" charset="0"/>
                <a:cs typeface="Times New Roman" pitchFamily="18" charset="0"/>
              </a:rPr>
              <a:t>This </a:t>
            </a:r>
            <a:r>
              <a:rPr lang="en-US" sz="1400" dirty="0">
                <a:latin typeface="Times New Roman" pitchFamily="18" charset="0"/>
                <a:cs typeface="Times New Roman" pitchFamily="18" charset="0"/>
              </a:rPr>
              <a:t>is a Calendar Page; It will display a Calendar month, week even day events if any.</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0" y="1124744"/>
            <a:ext cx="9144000" cy="5184576"/>
          </a:xfrm>
          <a:prstGeom prst="rect">
            <a:avLst/>
          </a:prstGeom>
        </p:spPr>
      </p:pic>
    </p:spTree>
    <p:extLst>
      <p:ext uri="{BB962C8B-B14F-4D97-AF65-F5344CB8AC3E}">
        <p14:creationId xmlns:p14="http://schemas.microsoft.com/office/powerpoint/2010/main" val="33858055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39"/>
          <p:cNvSpPr txBox="1"/>
          <p:nvPr/>
        </p:nvSpPr>
        <p:spPr>
          <a:xfrm>
            <a:off x="3888740" y="548680"/>
            <a:ext cx="136652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smtClean="0"/>
              <a:t> Sign-Out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22347" y="6433591"/>
            <a:ext cx="6858000"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This is Sign-Out page; here Admin can sign-out from site.</a:t>
            </a:r>
          </a:p>
        </p:txBody>
      </p:sp>
      <p:pic>
        <p:nvPicPr>
          <p:cNvPr id="5" name="Picture 4"/>
          <p:cNvPicPr/>
          <p:nvPr/>
        </p:nvPicPr>
        <p:blipFill>
          <a:blip r:embed="rId2"/>
          <a:stretch>
            <a:fillRect/>
          </a:stretch>
        </p:blipFill>
        <p:spPr>
          <a:xfrm>
            <a:off x="0" y="1124745"/>
            <a:ext cx="9143999" cy="5201020"/>
          </a:xfrm>
          <a:prstGeom prst="rect">
            <a:avLst/>
          </a:prstGeom>
        </p:spPr>
      </p:pic>
    </p:spTree>
    <p:extLst>
      <p:ext uri="{BB962C8B-B14F-4D97-AF65-F5344CB8AC3E}">
        <p14:creationId xmlns:p14="http://schemas.microsoft.com/office/powerpoint/2010/main" val="112061338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50"/>
          <p:cNvSpPr txBox="1"/>
          <p:nvPr/>
        </p:nvSpPr>
        <p:spPr>
          <a:xfrm>
            <a:off x="3851920" y="836712"/>
            <a:ext cx="144780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Sign-In</a:t>
            </a:r>
            <a:endParaRPr lang="en-IN" sz="1100" dirty="0">
              <a:effectLst/>
              <a:ea typeface="Calibri" panose="020F0502020204030204" pitchFamily="34" charset="0"/>
              <a:cs typeface="Times New Roman" panose="02020603050405020304" pitchFamily="18" charset="0"/>
            </a:endParaRPr>
          </a:p>
        </p:txBody>
      </p:sp>
      <p:sp>
        <p:nvSpPr>
          <p:cNvPr id="5" name="Text Box 150"/>
          <p:cNvSpPr txBox="1"/>
          <p:nvPr/>
        </p:nvSpPr>
        <p:spPr>
          <a:xfrm>
            <a:off x="2339752" y="260648"/>
            <a:ext cx="4032448" cy="432048"/>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Customer Side-Input-Output Design</a:t>
            </a:r>
            <a:endParaRPr lang="en-IN" sz="1100" dirty="0">
              <a:effectLst/>
              <a:ea typeface="Calibri" panose="020F0502020204030204" pitchFamily="34" charset="0"/>
              <a:cs typeface="Times New Roman" panose="02020603050405020304" pitchFamily="18" charset="0"/>
            </a:endParaRPr>
          </a:p>
        </p:txBody>
      </p:sp>
      <p:pic>
        <p:nvPicPr>
          <p:cNvPr id="6" name="Picture 5"/>
          <p:cNvPicPr/>
          <p:nvPr/>
        </p:nvPicPr>
        <p:blipFill>
          <a:blip r:embed="rId2"/>
          <a:stretch>
            <a:fillRect/>
          </a:stretch>
        </p:blipFill>
        <p:spPr>
          <a:xfrm>
            <a:off x="0" y="1268760"/>
            <a:ext cx="9144000" cy="5184576"/>
          </a:xfrm>
          <a:prstGeom prst="rect">
            <a:avLst/>
          </a:prstGeom>
        </p:spPr>
      </p:pic>
      <p:sp>
        <p:nvSpPr>
          <p:cNvPr id="7" name="Rectangle 6"/>
          <p:cNvSpPr/>
          <p:nvPr/>
        </p:nvSpPr>
        <p:spPr>
          <a:xfrm>
            <a:off x="-36512" y="6473283"/>
            <a:ext cx="6606480" cy="340093"/>
          </a:xfrm>
          <a:prstGeom prst="rect">
            <a:avLst/>
          </a:prstGeom>
        </p:spPr>
        <p:txBody>
          <a:bodyPr wrap="square">
            <a:spAutoFit/>
          </a:bodyPr>
          <a:lstStyle/>
          <a:p>
            <a:pPr>
              <a:lnSpc>
                <a:spcPct val="115000"/>
              </a:lnSpc>
              <a:spcAft>
                <a:spcPts val="1000"/>
              </a:spcAft>
            </a:pPr>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This is Sign-in Page; Here Customer can sign-in into site.</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568219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40"/>
          <p:cNvSpPr txBox="1"/>
          <p:nvPr/>
        </p:nvSpPr>
        <p:spPr>
          <a:xfrm>
            <a:off x="3635896" y="548680"/>
            <a:ext cx="194421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u="sng" dirty="0"/>
              <a:t>Forgot Password</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33591"/>
            <a:ext cx="7830616"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anose="02020603050405020304" pitchFamily="18" charset="0"/>
              </a:rPr>
              <a:t>Description</a:t>
            </a:r>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en-IN" sz="1400" b="1" dirty="0">
                <a:latin typeface="Times New Roman" pitchFamily="18" charset="0"/>
                <a:cs typeface="Times New Roman" pitchFamily="18" charset="0"/>
              </a:rPr>
              <a:t>:- </a:t>
            </a:r>
            <a:r>
              <a:rPr lang="en-IN" sz="1400" dirty="0">
                <a:latin typeface="Times New Roman" panose="02020603050405020304" pitchFamily="18" charset="0"/>
                <a:cs typeface="Times New Roman" panose="02020603050405020304" pitchFamily="18" charset="0"/>
              </a:rPr>
              <a:t> This is Forgot password page, if customer forgot his/her password.</a:t>
            </a:r>
          </a:p>
        </p:txBody>
      </p:sp>
      <p:pic>
        <p:nvPicPr>
          <p:cNvPr id="5" name="Picture 4"/>
          <p:cNvPicPr/>
          <p:nvPr/>
        </p:nvPicPr>
        <p:blipFill>
          <a:blip r:embed="rId2"/>
          <a:stretch>
            <a:fillRect/>
          </a:stretch>
        </p:blipFill>
        <p:spPr>
          <a:xfrm>
            <a:off x="0" y="1052736"/>
            <a:ext cx="9144000" cy="5256584"/>
          </a:xfrm>
          <a:prstGeom prst="rect">
            <a:avLst/>
          </a:prstGeom>
        </p:spPr>
      </p:pic>
    </p:spTree>
    <p:extLst>
      <p:ext uri="{BB962C8B-B14F-4D97-AF65-F5344CB8AC3E}">
        <p14:creationId xmlns:p14="http://schemas.microsoft.com/office/powerpoint/2010/main" val="34243957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41"/>
          <p:cNvSpPr txBox="1"/>
          <p:nvPr/>
        </p:nvSpPr>
        <p:spPr>
          <a:xfrm>
            <a:off x="3491880" y="548680"/>
            <a:ext cx="2664296" cy="34417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Forgot Password Validation</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052736"/>
            <a:ext cx="9144000" cy="5328592"/>
          </a:xfrm>
          <a:prstGeom prst="rect">
            <a:avLst/>
          </a:prstGeom>
        </p:spPr>
      </p:pic>
      <p:sp>
        <p:nvSpPr>
          <p:cNvPr id="6" name="Rectangle 5"/>
          <p:cNvSpPr/>
          <p:nvPr/>
        </p:nvSpPr>
        <p:spPr>
          <a:xfrm>
            <a:off x="0" y="6381328"/>
            <a:ext cx="9144000" cy="523220"/>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This is Forgot password page, if customer does not enter his/her registered email address at that time validation </a:t>
            </a:r>
            <a:r>
              <a:rPr lang="en-IN" sz="1400" dirty="0" smtClean="0">
                <a:latin typeface="Times New Roman" pitchFamily="18" charset="0"/>
                <a:cs typeface="Times New Roman" pitchFamily="18" charset="0"/>
              </a:rPr>
              <a:t>     	  occurs</a:t>
            </a:r>
            <a:r>
              <a:rPr lang="en-IN" sz="1400" dirty="0">
                <a:latin typeface="Times New Roman" pitchFamily="18" charset="0"/>
                <a:cs typeface="Times New Roman" pitchFamily="18" charset="0"/>
              </a:rPr>
              <a:t>.</a:t>
            </a:r>
          </a:p>
        </p:txBody>
      </p:sp>
    </p:spTree>
    <p:extLst>
      <p:ext uri="{BB962C8B-B14F-4D97-AF65-F5344CB8AC3E}">
        <p14:creationId xmlns:p14="http://schemas.microsoft.com/office/powerpoint/2010/main" val="69714905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42"/>
          <p:cNvSpPr txBox="1"/>
          <p:nvPr/>
        </p:nvSpPr>
        <p:spPr>
          <a:xfrm>
            <a:off x="3275856" y="548680"/>
            <a:ext cx="2304256" cy="356235"/>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Forgot Password</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0" y="1052736"/>
            <a:ext cx="9143999" cy="5328592"/>
          </a:xfrm>
          <a:prstGeom prst="rect">
            <a:avLst/>
          </a:prstGeom>
        </p:spPr>
      </p:pic>
      <p:sp>
        <p:nvSpPr>
          <p:cNvPr id="8" name="Rectangle 7"/>
          <p:cNvSpPr/>
          <p:nvPr/>
        </p:nvSpPr>
        <p:spPr>
          <a:xfrm>
            <a:off x="0" y="6433591"/>
            <a:ext cx="9144000"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Here Customer can enter his/her registered email address and they can retrieve them password via Email.</a:t>
            </a:r>
          </a:p>
        </p:txBody>
      </p:sp>
    </p:spTree>
    <p:extLst>
      <p:ext uri="{BB962C8B-B14F-4D97-AF65-F5344CB8AC3E}">
        <p14:creationId xmlns:p14="http://schemas.microsoft.com/office/powerpoint/2010/main" val="20953511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512" y="6381328"/>
            <a:ext cx="6678488"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a:t>
            </a:r>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a:t>
            </a:r>
            <a:r>
              <a:rPr lang="en-IN" sz="1400" dirty="0" smtClean="0">
                <a:solidFill>
                  <a:srgbClr val="FF0000"/>
                </a:solidFill>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Here Customer can get confirmation message in his/her registered mail box</a:t>
            </a:r>
            <a:r>
              <a:rPr lang="en-IN" sz="1400" dirty="0" smtClean="0">
                <a:latin typeface="Times New Roman" pitchFamily="18" charset="0"/>
                <a:cs typeface="Times New Roman" pitchFamily="18" charset="0"/>
              </a:rPr>
              <a:t>.</a:t>
            </a:r>
            <a:endParaRPr lang="en-IN" sz="1400" dirty="0">
              <a:latin typeface="Times New Roman" panose="02020603050405020304" pitchFamily="18" charset="0"/>
              <a:cs typeface="Times New Roman" panose="02020603050405020304" pitchFamily="18" charset="0"/>
            </a:endParaRPr>
          </a:p>
        </p:txBody>
      </p:sp>
      <p:sp>
        <p:nvSpPr>
          <p:cNvPr id="5" name="Text Box 11442"/>
          <p:cNvSpPr txBox="1"/>
          <p:nvPr/>
        </p:nvSpPr>
        <p:spPr>
          <a:xfrm>
            <a:off x="3419872" y="548680"/>
            <a:ext cx="2304256" cy="356235"/>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Confirmation Page</a:t>
            </a:r>
            <a:endParaRPr lang="en-IN" sz="1100" dirty="0">
              <a:effectLst/>
              <a:ea typeface="Calibri" panose="020F0502020204030204" pitchFamily="34" charset="0"/>
              <a:cs typeface="Times New Roman" panose="02020603050405020304" pitchFamily="18" charset="0"/>
            </a:endParaRPr>
          </a:p>
        </p:txBody>
      </p:sp>
      <p:pic>
        <p:nvPicPr>
          <p:cNvPr id="9" name="Picture 8"/>
          <p:cNvPicPr/>
          <p:nvPr/>
        </p:nvPicPr>
        <p:blipFill>
          <a:blip r:embed="rId2"/>
          <a:stretch>
            <a:fillRect/>
          </a:stretch>
        </p:blipFill>
        <p:spPr>
          <a:xfrm>
            <a:off x="0" y="1196752"/>
            <a:ext cx="9144000" cy="5112568"/>
          </a:xfrm>
          <a:prstGeom prst="rect">
            <a:avLst/>
          </a:prstGeom>
        </p:spPr>
      </p:pic>
    </p:spTree>
    <p:extLst>
      <p:ext uri="{BB962C8B-B14F-4D97-AF65-F5344CB8AC3E}">
        <p14:creationId xmlns:p14="http://schemas.microsoft.com/office/powerpoint/2010/main" val="161767640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53"/>
          <p:cNvSpPr txBox="1"/>
          <p:nvPr/>
        </p:nvSpPr>
        <p:spPr>
          <a:xfrm>
            <a:off x="3275856" y="548680"/>
            <a:ext cx="2736304"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Sign In</a:t>
            </a:r>
            <a:endParaRPr lang="en-IN" sz="1100" dirty="0">
              <a:effectLst/>
              <a:ea typeface="Calibri" panose="020F0502020204030204" pitchFamily="34" charset="0"/>
              <a:cs typeface="Times New Roman" panose="02020603050405020304" pitchFamily="18" charset="0"/>
            </a:endParaRPr>
          </a:p>
        </p:txBody>
      </p:sp>
      <p:pic>
        <p:nvPicPr>
          <p:cNvPr id="5" name="Picture 4"/>
          <p:cNvPicPr/>
          <p:nvPr/>
        </p:nvPicPr>
        <p:blipFill>
          <a:blip r:embed="rId2"/>
          <a:stretch>
            <a:fillRect/>
          </a:stretch>
        </p:blipFill>
        <p:spPr>
          <a:xfrm>
            <a:off x="-36512" y="1052736"/>
            <a:ext cx="9180512" cy="5328592"/>
          </a:xfrm>
          <a:prstGeom prst="rect">
            <a:avLst/>
          </a:prstGeom>
        </p:spPr>
      </p:pic>
      <p:sp>
        <p:nvSpPr>
          <p:cNvPr id="6" name="Rectangle 5"/>
          <p:cNvSpPr/>
          <p:nvPr/>
        </p:nvSpPr>
        <p:spPr>
          <a:xfrm>
            <a:off x="-36512" y="6433591"/>
            <a:ext cx="6678488"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a:t>
            </a:r>
            <a:r>
              <a:rPr lang="en-IN" sz="1400" b="1" dirty="0" smtClean="0">
                <a:solidFill>
                  <a:srgbClr val="FF0000"/>
                </a:solidFill>
                <a:latin typeface="Times New Roman" panose="02020603050405020304" pitchFamily="18" charset="0"/>
                <a:ea typeface="Calibri" panose="020F0502020204030204" pitchFamily="34" charset="0"/>
                <a:cs typeface="Times New Roman" pitchFamily="18" charset="0"/>
              </a:rPr>
              <a:t>:</a:t>
            </a:r>
            <a:r>
              <a:rPr lang="en-IN" sz="1400" dirty="0" smtClean="0">
                <a:solidFill>
                  <a:srgbClr val="FF0000"/>
                </a:solidFill>
                <a:latin typeface="Times New Roman" panose="02020603050405020304" pitchFamily="18" charset="0"/>
                <a:ea typeface="Calibri" panose="020F0502020204030204" pitchFamily="34" charset="0"/>
                <a:cs typeface="Times New Roman" pitchFamily="18" charset="0"/>
              </a:rPr>
              <a:t> </a:t>
            </a:r>
            <a:r>
              <a:rPr lang="en-IN" sz="1400" dirty="0">
                <a:latin typeface="Times New Roman" pitchFamily="18" charset="0"/>
                <a:cs typeface="Times New Roman" pitchFamily="18" charset="0"/>
              </a:rPr>
              <a:t>This is Sign-in Page; Here Customer can sign-in into site.</a:t>
            </a:r>
          </a:p>
        </p:txBody>
      </p:sp>
    </p:spTree>
    <p:extLst>
      <p:ext uri="{BB962C8B-B14F-4D97-AF65-F5344CB8AC3E}">
        <p14:creationId xmlns:p14="http://schemas.microsoft.com/office/powerpoint/2010/main" val="12483008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455"/>
          <p:cNvSpPr txBox="1"/>
          <p:nvPr/>
        </p:nvSpPr>
        <p:spPr>
          <a:xfrm>
            <a:off x="3888740" y="224830"/>
            <a:ext cx="169137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Home Page</a:t>
            </a:r>
            <a:endParaRPr lang="en-IN" sz="1100" dirty="0">
              <a:effectLst/>
              <a:ea typeface="Calibri" panose="020F0502020204030204" pitchFamily="34" charset="0"/>
              <a:cs typeface="Times New Roman" panose="02020603050405020304" pitchFamily="18" charset="0"/>
            </a:endParaRPr>
          </a:p>
        </p:txBody>
      </p:sp>
      <p:pic>
        <p:nvPicPr>
          <p:cNvPr id="9238" name="Picture 1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5312"/>
            <a:ext cx="9144000" cy="1949597"/>
          </a:xfrm>
          <a:prstGeom prst="rect">
            <a:avLst/>
          </a:prstGeom>
          <a:noFill/>
          <a:extLst>
            <a:ext uri="{909E8E84-426E-40DD-AFC4-6F175D3DCCD1}">
              <a14:hiddenFill xmlns:a14="http://schemas.microsoft.com/office/drawing/2010/main">
                <a:solidFill>
                  <a:srgbClr val="FFFFFF"/>
                </a:solidFill>
              </a14:hiddenFill>
            </a:ext>
          </a:extLst>
        </p:spPr>
      </p:pic>
      <p:pic>
        <p:nvPicPr>
          <p:cNvPr id="9237" name="Picture 3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84237"/>
            <a:ext cx="9180512" cy="26134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30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924944"/>
            <a:ext cx="9144000" cy="1512168"/>
          </a:xfrm>
          <a:prstGeom prst="rect">
            <a:avLst/>
          </a:prstGeom>
          <a:noFill/>
          <a:extLst>
            <a:ext uri="{909E8E84-426E-40DD-AFC4-6F175D3DCCD1}">
              <a14:hiddenFill xmlns:a14="http://schemas.microsoft.com/office/drawing/2010/main">
                <a:solidFill>
                  <a:srgbClr val="FFFFFF"/>
                </a:solidFill>
              </a14:hiddenFill>
            </a:ext>
          </a:extLst>
        </p:spPr>
      </p:pic>
      <p:pic>
        <p:nvPicPr>
          <p:cNvPr id="9235" name="Picture 307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726415"/>
            <a:ext cx="9144000" cy="174111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3"/>
          <p:cNvSpPr>
            <a:spLocks noChangeArrowheads="1"/>
          </p:cNvSpPr>
          <p:nvPr/>
        </p:nvSpPr>
        <p:spPr bwMode="auto">
          <a:xfrm>
            <a:off x="0" y="-171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Rectangle 24"/>
          <p:cNvSpPr>
            <a:spLocks noChangeArrowheads="1"/>
          </p:cNvSpPr>
          <p:nvPr/>
        </p:nvSpPr>
        <p:spPr bwMode="auto">
          <a:xfrm>
            <a:off x="0" y="64675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7"/>
          <p:cNvSpPr/>
          <p:nvPr/>
        </p:nvSpPr>
        <p:spPr>
          <a:xfrm>
            <a:off x="-36512" y="6505599"/>
            <a:ext cx="8622704" cy="307777"/>
          </a:xfrm>
          <a:prstGeom prst="rect">
            <a:avLst/>
          </a:prstGeom>
        </p:spPr>
        <p:txBody>
          <a:bodyPr wrap="square">
            <a:spAutoFit/>
          </a:bodyPr>
          <a:lstStyle/>
          <a:p>
            <a:r>
              <a:rPr lang="en-IN" sz="1400" b="1" dirty="0" smtClean="0">
                <a:solidFill>
                  <a:srgbClr val="FF0000"/>
                </a:solidFill>
                <a:latin typeface="Times New Roman" pitchFamily="18" charset="0"/>
                <a:ea typeface="Calibri" panose="020F0502020204030204" pitchFamily="34" charset="0"/>
                <a:cs typeface="Times New Roman" pitchFamily="18" charset="0"/>
              </a:rPr>
              <a:t>Description</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This is Customer home page; Here customer can view all cars in service station.</a:t>
            </a:r>
          </a:p>
        </p:txBody>
      </p:sp>
    </p:spTree>
    <p:extLst>
      <p:ext uri="{BB962C8B-B14F-4D97-AF65-F5344CB8AC3E}">
        <p14:creationId xmlns:p14="http://schemas.microsoft.com/office/powerpoint/2010/main" val="20531521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923928" y="260648"/>
            <a:ext cx="183834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Own Vehicle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09158"/>
            <a:ext cx="9180512" cy="523220"/>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This is a own car page, Here Customer can select particular vehicle added by operator and </a:t>
            </a:r>
            <a:r>
              <a:rPr lang="en-IN" sz="1400" dirty="0" smtClean="0">
                <a:latin typeface="Times New Roman" pitchFamily="18" charset="0"/>
                <a:cs typeface="Times New Roman" pitchFamily="18" charset="0"/>
              </a:rPr>
              <a:t>can view </a:t>
            </a:r>
            <a:r>
              <a:rPr lang="en-IN" sz="1400" dirty="0">
                <a:latin typeface="Times New Roman" pitchFamily="18" charset="0"/>
                <a:cs typeface="Times New Roman" pitchFamily="18" charset="0"/>
              </a:rPr>
              <a:t>all products </a:t>
            </a:r>
            <a:r>
              <a:rPr lang="en-IN" sz="1400" dirty="0" smtClean="0">
                <a:latin typeface="Times New Roman" pitchFamily="18" charset="0"/>
                <a:cs typeface="Times New Roman" pitchFamily="18" charset="0"/>
              </a:rPr>
              <a:t>	  of </a:t>
            </a:r>
            <a:r>
              <a:rPr lang="en-IN" sz="1400" dirty="0">
                <a:latin typeface="Times New Roman" pitchFamily="18" charset="0"/>
                <a:cs typeface="Times New Roman" pitchFamily="18" charset="0"/>
              </a:rPr>
              <a:t>selected vehicle.</a:t>
            </a:r>
          </a:p>
        </p:txBody>
      </p:sp>
      <p:pic>
        <p:nvPicPr>
          <p:cNvPr id="10242" name="Picture 30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0688"/>
            <a:ext cx="9144000"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3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3096"/>
            <a:ext cx="9144000" cy="18722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4752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93463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05860" y="2793702"/>
            <a:ext cx="5532284" cy="923330"/>
          </a:xfrm>
          <a:prstGeom prst="rect">
            <a:avLst/>
          </a:prstGeom>
          <a:noFill/>
        </p:spPr>
        <p:txBody>
          <a:bodyPr wrap="none" lIns="91440" tIns="45720" rIns="91440" bIns="45720">
            <a:spAutoFit/>
          </a:bodyPr>
          <a:lstStyle/>
          <a:p>
            <a:pPr algn="ctr"/>
            <a:r>
              <a:rPr lang="en-US" sz="5400" dirty="0" smtClean="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System Flow Chart</a:t>
            </a:r>
            <a:endParaRPr lang="en-US" sz="5400" dirty="0">
              <a:ln w="0"/>
              <a:solidFill>
                <a:schemeClr val="accent2">
                  <a:lumMod val="75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9" y="2793702"/>
            <a:ext cx="1080120" cy="92333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144" y="2564903"/>
            <a:ext cx="1805856" cy="14024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4122" y="6381518"/>
            <a:ext cx="503173" cy="503173"/>
          </a:xfrm>
          <a:prstGeom prst="rect">
            <a:avLst/>
          </a:prstGeom>
        </p:spPr>
      </p:pic>
    </p:spTree>
    <p:extLst>
      <p:ext uri="{BB962C8B-B14F-4D97-AF65-F5344CB8AC3E}">
        <p14:creationId xmlns:p14="http://schemas.microsoft.com/office/powerpoint/2010/main" val="42902836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885786" y="260648"/>
            <a:ext cx="162231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 Page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81328"/>
            <a:ext cx="8262664" cy="523220"/>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This is a Product page, Here Customer can see product of selected vehicle and can book </a:t>
            </a:r>
            <a:r>
              <a:rPr lang="en-IN" sz="1400" dirty="0" smtClean="0">
                <a:latin typeface="Times New Roman" pitchFamily="18" charset="0"/>
                <a:cs typeface="Times New Roman" pitchFamily="18" charset="0"/>
              </a:rPr>
              <a:t>	  	  appointment</a:t>
            </a:r>
            <a:r>
              <a:rPr lang="en-IN" sz="1400" dirty="0">
                <a:latin typeface="Times New Roman" pitchFamily="18" charset="0"/>
                <a:cs typeface="Times New Roman" pitchFamily="18" charset="0"/>
              </a:rPr>
              <a:t>. </a:t>
            </a:r>
          </a:p>
        </p:txBody>
      </p:sp>
      <p:pic>
        <p:nvPicPr>
          <p:cNvPr id="11267" name="Picture 30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144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30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88035"/>
            <a:ext cx="9144000" cy="1381125"/>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30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10286"/>
            <a:ext cx="9144000" cy="1543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5"/>
          <p:cNvSpPr>
            <a:spLocks noChangeArrowheads="1"/>
          </p:cNvSpPr>
          <p:nvPr/>
        </p:nvSpPr>
        <p:spPr bwMode="auto">
          <a:xfrm>
            <a:off x="0" y="616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16813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885786" y="296838"/>
            <a:ext cx="1838342"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Book Appointment</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33591"/>
            <a:ext cx="8262664"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Here Customer can book his/her appointment.</a:t>
            </a:r>
          </a:p>
        </p:txBody>
      </p:sp>
      <p:pic>
        <p:nvPicPr>
          <p:cNvPr id="12292" name="Picture 30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4000" cy="2492499"/>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0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57203"/>
            <a:ext cx="9144000" cy="371475"/>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309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382689"/>
            <a:ext cx="9144000" cy="1414463"/>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30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05140"/>
            <a:ext cx="9144000" cy="157618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6"/>
          <p:cNvSpPr>
            <a:spLocks noChangeArrowheads="1"/>
          </p:cNvSpPr>
          <p:nvPr/>
        </p:nvSpPr>
        <p:spPr bwMode="auto">
          <a:xfrm>
            <a:off x="0" y="592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1566625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525746" y="548680"/>
            <a:ext cx="277444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t>Appointment </a:t>
            </a:r>
            <a:r>
              <a:rPr lang="en-IN" sz="1600" b="1" dirty="0" smtClean="0"/>
              <a:t>Confirmation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505599"/>
            <a:ext cx="918051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Here Customer can view his/her book appointment confirmation message in his/her registered mail account.</a:t>
            </a:r>
          </a:p>
        </p:txBody>
      </p:sp>
      <p:pic>
        <p:nvPicPr>
          <p:cNvPr id="5" name="Picture 4"/>
          <p:cNvPicPr/>
          <p:nvPr/>
        </p:nvPicPr>
        <p:blipFill>
          <a:blip r:embed="rId2"/>
          <a:stretch>
            <a:fillRect/>
          </a:stretch>
        </p:blipFill>
        <p:spPr>
          <a:xfrm>
            <a:off x="0" y="980728"/>
            <a:ext cx="9144000" cy="5524871"/>
          </a:xfrm>
          <a:prstGeom prst="rect">
            <a:avLst/>
          </a:prstGeom>
        </p:spPr>
      </p:pic>
    </p:spTree>
    <p:extLst>
      <p:ext uri="{BB962C8B-B14F-4D97-AF65-F5344CB8AC3E}">
        <p14:creationId xmlns:p14="http://schemas.microsoft.com/office/powerpoint/2010/main" val="38663882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707904" y="188640"/>
            <a:ext cx="234239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Choose Service Package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09158"/>
            <a:ext cx="8262664" cy="307777"/>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IN" sz="1400" dirty="0" smtClean="0">
                <a:latin typeface="Times New Roman" panose="02020603050405020304" pitchFamily="18" charset="0"/>
                <a:cs typeface="Times New Roman" panose="02020603050405020304" pitchFamily="18" charset="0"/>
              </a:rPr>
              <a:t>Download Image.</a:t>
            </a:r>
            <a:endParaRPr lang="en-IN" sz="1400" dirty="0">
              <a:latin typeface="Times New Roman" panose="02020603050405020304" pitchFamily="18" charset="0"/>
              <a:cs typeface="Times New Roman" panose="02020603050405020304" pitchFamily="18" charset="0"/>
            </a:endParaRPr>
          </a:p>
        </p:txBody>
      </p:sp>
      <p:pic>
        <p:nvPicPr>
          <p:cNvPr id="13316" name="Picture 3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4000" cy="526011"/>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3354"/>
            <a:ext cx="9144000" cy="215983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30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17032"/>
            <a:ext cx="9144000" cy="1368152"/>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30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085184"/>
            <a:ext cx="9144000" cy="15317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6"/>
          <p:cNvSpPr>
            <a:spLocks noChangeArrowheads="1"/>
          </p:cNvSpPr>
          <p:nvPr/>
        </p:nvSpPr>
        <p:spPr bwMode="auto">
          <a:xfrm>
            <a:off x="0" y="36671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8146836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381730" y="548680"/>
            <a:ext cx="2846454"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a:t>Confirmation Service Package</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505599"/>
            <a:ext cx="9073008"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Here Customer can view selected service package confirmation message in his/her registered mail account.</a:t>
            </a:r>
          </a:p>
        </p:txBody>
      </p:sp>
      <p:pic>
        <p:nvPicPr>
          <p:cNvPr id="5" name="Picture 4"/>
          <p:cNvPicPr/>
          <p:nvPr/>
        </p:nvPicPr>
        <p:blipFill>
          <a:blip r:embed="rId2"/>
          <a:stretch>
            <a:fillRect/>
          </a:stretch>
        </p:blipFill>
        <p:spPr>
          <a:xfrm>
            <a:off x="0" y="1191259"/>
            <a:ext cx="9144000" cy="5314339"/>
          </a:xfrm>
          <a:prstGeom prst="rect">
            <a:avLst/>
          </a:prstGeom>
        </p:spPr>
      </p:pic>
    </p:spTree>
    <p:extLst>
      <p:ext uri="{BB962C8B-B14F-4D97-AF65-F5344CB8AC3E}">
        <p14:creationId xmlns:p14="http://schemas.microsoft.com/office/powerpoint/2010/main" val="122643124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347864" y="116632"/>
            <a:ext cx="2846454"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a:t>Search Second Hand Car Posts</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309158"/>
            <a:ext cx="8262664" cy="307777"/>
          </a:xfrm>
          <a:prstGeom prst="rect">
            <a:avLst/>
          </a:prstGeom>
        </p:spPr>
        <p:txBody>
          <a:bodyPr wrap="square">
            <a:spAutoFit/>
          </a:bodyPr>
          <a:lstStyle/>
          <a:p>
            <a:r>
              <a:rPr lang="en-IN" sz="14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Description: </a:t>
            </a:r>
            <a:r>
              <a:rPr lang="en-IN" sz="1400" dirty="0">
                <a:latin typeface="Times New Roman" panose="02020603050405020304" pitchFamily="18" charset="0"/>
                <a:cs typeface="Times New Roman" panose="02020603050405020304" pitchFamily="18" charset="0"/>
              </a:rPr>
              <a:t>Download file</a:t>
            </a:r>
            <a:r>
              <a:rPr lang="en-IN" sz="1400" dirty="0" smtClean="0"/>
              <a:t>.</a:t>
            </a:r>
            <a:endParaRPr lang="en-IN" sz="1400" dirty="0">
              <a:latin typeface="Times New Roman" panose="02020603050405020304" pitchFamily="18" charset="0"/>
              <a:cs typeface="Times New Roman" panose="02020603050405020304" pitchFamily="18" charset="0"/>
            </a:endParaRPr>
          </a:p>
        </p:txBody>
      </p:sp>
      <p:pic>
        <p:nvPicPr>
          <p:cNvPr id="14340" name="Picture 113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44000" cy="2736304"/>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3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429000"/>
            <a:ext cx="9144000" cy="155833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3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87330"/>
            <a:ext cx="9144000" cy="1562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6"/>
          <p:cNvSpPr>
            <a:spLocks noChangeArrowheads="1"/>
          </p:cNvSpPr>
          <p:nvPr/>
        </p:nvSpPr>
        <p:spPr bwMode="auto">
          <a:xfrm>
            <a:off x="0" y="6457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0"/>
          <p:cNvSpPr/>
          <p:nvPr/>
        </p:nvSpPr>
        <p:spPr>
          <a:xfrm>
            <a:off x="-36512" y="6505599"/>
            <a:ext cx="9073008"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Here Customer can search number of second hand car posts posted by Admin.</a:t>
            </a:r>
          </a:p>
        </p:txBody>
      </p:sp>
    </p:spTree>
    <p:extLst>
      <p:ext uri="{BB962C8B-B14F-4D97-AF65-F5344CB8AC3E}">
        <p14:creationId xmlns:p14="http://schemas.microsoft.com/office/powerpoint/2010/main" val="2538566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2627784" y="188640"/>
            <a:ext cx="446449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t>Search Second Hand Car By Searching Option</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34172"/>
            <a:ext cx="9073008" cy="523220"/>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b="1" dirty="0">
                <a:latin typeface="Times New Roman" pitchFamily="18" charset="0"/>
                <a:cs typeface="Times New Roman" pitchFamily="18" charset="0"/>
              </a:rPr>
              <a:t>- </a:t>
            </a:r>
            <a:r>
              <a:rPr lang="en-IN" sz="1400" dirty="0">
                <a:latin typeface="Times New Roman" pitchFamily="18" charset="0"/>
                <a:cs typeface="Times New Roman" pitchFamily="18" charset="0"/>
              </a:rPr>
              <a:t>From this page, Here Customer can search number of second hand car posts posted by Admin via different </a:t>
            </a:r>
            <a:r>
              <a:rPr lang="en-IN" sz="1400" dirty="0" smtClean="0">
                <a:latin typeface="Times New Roman" pitchFamily="18" charset="0"/>
                <a:cs typeface="Times New Roman" pitchFamily="18" charset="0"/>
              </a:rPr>
              <a:t>	    searching </a:t>
            </a:r>
            <a:r>
              <a:rPr lang="en-IN" sz="1400" dirty="0">
                <a:latin typeface="Times New Roman" pitchFamily="18" charset="0"/>
                <a:cs typeface="Times New Roman" pitchFamily="18" charset="0"/>
              </a:rPr>
              <a:t>option like Car colour, Car Name etc.</a:t>
            </a:r>
          </a:p>
        </p:txBody>
      </p:sp>
      <p:pic>
        <p:nvPicPr>
          <p:cNvPr id="15363" name="Picture 3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44000" cy="1407094"/>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3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4889"/>
            <a:ext cx="9144000" cy="2164191"/>
          </a:xfrm>
          <a:prstGeom prst="rect">
            <a:avLst/>
          </a:prstGeom>
          <a:noFill/>
          <a:extLst>
            <a:ext uri="{909E8E84-426E-40DD-AFC4-6F175D3DCCD1}">
              <a14:hiddenFill xmlns:a14="http://schemas.microsoft.com/office/drawing/2010/main">
                <a:solidFill>
                  <a:srgbClr val="FFFFFF"/>
                </a:solidFill>
              </a14:hiddenFill>
            </a:ext>
          </a:extLst>
        </p:spPr>
      </p:pic>
      <p:pic>
        <p:nvPicPr>
          <p:cNvPr id="15361" name="Picture 3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149080"/>
            <a:ext cx="9144000" cy="23672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Rectangle 5"/>
          <p:cNvSpPr>
            <a:spLocks noChangeArrowheads="1"/>
          </p:cNvSpPr>
          <p:nvPr/>
        </p:nvSpPr>
        <p:spPr bwMode="auto">
          <a:xfrm>
            <a:off x="0" y="1838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a:spLocks noChangeArrowheads="1"/>
          </p:cNvSpPr>
          <p:nvPr/>
        </p:nvSpPr>
        <p:spPr bwMode="auto">
          <a:xfrm>
            <a:off x="0" y="409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gu-IN" sz="1100" b="0" i="0" u="none" strike="noStrike" cap="none" normalizeH="0" baseline="0" smtClean="0">
                <a:ln>
                  <a:noFill/>
                </a:ln>
                <a:solidFill>
                  <a:schemeClr val="tx1"/>
                </a:solidFill>
                <a:effectLst/>
                <a:latin typeface="Calibri" pitchFamily="34" charset="0"/>
                <a:ea typeface="Calibri" pitchFamily="34" charset="0"/>
                <a:cs typeface="Shruti" pitchFamily="34" charset="0"/>
              </a:rPr>
              <a:t> </a:t>
            </a:r>
            <a:endParaRPr kumimoji="0" lang="gu-IN"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7"/>
          <p:cNvSpPr>
            <a:spLocks noChangeArrowheads="1"/>
          </p:cNvSpPr>
          <p:nvPr/>
        </p:nvSpPr>
        <p:spPr bwMode="auto">
          <a:xfrm>
            <a:off x="0" y="66579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30717070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6512" y="6381328"/>
            <a:ext cx="9180512" cy="523220"/>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 From this page, Here Customer can search number of second hand car posts posted by Admin via different </a:t>
            </a:r>
            <a:r>
              <a:rPr lang="en-IN" sz="1400" dirty="0" smtClean="0">
                <a:latin typeface="Times New Roman" pitchFamily="18" charset="0"/>
                <a:cs typeface="Times New Roman" pitchFamily="18" charset="0"/>
              </a:rPr>
              <a:t>	  searching </a:t>
            </a:r>
            <a:r>
              <a:rPr lang="en-IN" sz="1400" dirty="0">
                <a:latin typeface="Times New Roman" pitchFamily="18" charset="0"/>
                <a:cs typeface="Times New Roman" pitchFamily="18" charset="0"/>
              </a:rPr>
              <a:t>option like Car colour wise searching in this page.</a:t>
            </a:r>
          </a:p>
        </p:txBody>
      </p:sp>
      <p:sp>
        <p:nvSpPr>
          <p:cNvPr id="7" name="Text Box 54"/>
          <p:cNvSpPr txBox="1"/>
          <p:nvPr/>
        </p:nvSpPr>
        <p:spPr>
          <a:xfrm>
            <a:off x="2627784" y="188640"/>
            <a:ext cx="4464496"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t>Search Second Hand Car By Searching Option</a:t>
            </a:r>
            <a:endParaRPr lang="en-IN" sz="1100" dirty="0">
              <a:effectLst/>
              <a:ea typeface="Calibri" panose="020F0502020204030204" pitchFamily="34" charset="0"/>
              <a:cs typeface="Times New Roman" panose="02020603050405020304" pitchFamily="18" charset="0"/>
            </a:endParaRPr>
          </a:p>
        </p:txBody>
      </p:sp>
      <p:pic>
        <p:nvPicPr>
          <p:cNvPr id="16386" name="Picture 3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71336" cy="1872208"/>
          </a:xfrm>
          <a:prstGeom prst="rect">
            <a:avLst/>
          </a:prstGeom>
          <a:noFill/>
          <a:extLst>
            <a:ext uri="{909E8E84-426E-40DD-AFC4-6F175D3DCCD1}">
              <a14:hiddenFill xmlns:a14="http://schemas.microsoft.com/office/drawing/2010/main">
                <a:solidFill>
                  <a:srgbClr val="FFFFFF"/>
                </a:solidFill>
              </a14:hiddenFill>
            </a:ext>
          </a:extLst>
        </p:spPr>
      </p:pic>
      <p:pic>
        <p:nvPicPr>
          <p:cNvPr id="16385" name="Picture 113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20889"/>
            <a:ext cx="9144000" cy="40324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p:cNvSpPr>
            <a:spLocks noChangeArrowheads="1"/>
          </p:cNvSpPr>
          <p:nvPr/>
        </p:nvSpPr>
        <p:spPr bwMode="auto">
          <a:xfrm>
            <a:off x="0" y="49720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33997197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4"/>
          <p:cNvSpPr txBox="1"/>
          <p:nvPr/>
        </p:nvSpPr>
        <p:spPr>
          <a:xfrm>
            <a:off x="3885786" y="440854"/>
            <a:ext cx="1622318"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600" b="1" dirty="0"/>
              <a:t>Service History</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12815" y="6505599"/>
            <a:ext cx="7511513"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anose="02020603050405020304" pitchFamily="18" charset="0"/>
              </a:rPr>
              <a:t>Description: </a:t>
            </a:r>
            <a:r>
              <a:rPr lang="en-IN" sz="1400" dirty="0">
                <a:latin typeface="Times New Roman" pitchFamily="18" charset="0"/>
                <a:cs typeface="Times New Roman" pitchFamily="18" charset="0"/>
              </a:rPr>
              <a:t>From this page, Here Customer can see his/her particular status of service.</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2" y="859906"/>
            <a:ext cx="9174422" cy="5645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011041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5"/>
          <p:cNvSpPr txBox="1"/>
          <p:nvPr/>
        </p:nvSpPr>
        <p:spPr>
          <a:xfrm>
            <a:off x="3870484" y="548680"/>
            <a:ext cx="1997660" cy="323850"/>
          </a:xfrm>
          <a:prstGeom prst="rect">
            <a:avLst/>
          </a:prstGeom>
          <a:ln/>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15000"/>
              </a:lnSpc>
              <a:spcAft>
                <a:spcPts val="1000"/>
              </a:spcAft>
            </a:pPr>
            <a:r>
              <a:rPr lang="en-IN" sz="1600" b="1" dirty="0"/>
              <a:t>Service History Detail</a:t>
            </a:r>
            <a:endParaRPr lang="en-IN" sz="1100" dirty="0">
              <a:effectLst/>
              <a:ea typeface="Calibri" panose="020F0502020204030204" pitchFamily="34" charset="0"/>
              <a:cs typeface="Times New Roman" panose="02020603050405020304" pitchFamily="18" charset="0"/>
            </a:endParaRPr>
          </a:p>
        </p:txBody>
      </p:sp>
      <p:sp>
        <p:nvSpPr>
          <p:cNvPr id="6" name="Rectangle 5"/>
          <p:cNvSpPr/>
          <p:nvPr/>
        </p:nvSpPr>
        <p:spPr>
          <a:xfrm>
            <a:off x="-36512" y="6453336"/>
            <a:ext cx="7254552" cy="307777"/>
          </a:xfrm>
          <a:prstGeom prst="rect">
            <a:avLst/>
          </a:prstGeom>
        </p:spPr>
        <p:txBody>
          <a:bodyPr wrap="square">
            <a:spAutoFit/>
          </a:bodyPr>
          <a:lstStyle/>
          <a:p>
            <a:r>
              <a:rPr lang="en-IN" sz="1400" b="1" dirty="0">
                <a:solidFill>
                  <a:srgbClr val="FF0000"/>
                </a:solidFill>
                <a:latin typeface="Times New Roman" pitchFamily="18" charset="0"/>
                <a:ea typeface="Calibri" panose="020F0502020204030204" pitchFamily="34" charset="0"/>
                <a:cs typeface="Times New Roman" pitchFamily="18" charset="0"/>
              </a:rPr>
              <a:t>Description: </a:t>
            </a:r>
            <a:r>
              <a:rPr lang="en-IN" sz="1400" dirty="0">
                <a:latin typeface="Times New Roman" pitchFamily="18" charset="0"/>
                <a:cs typeface="Times New Roman" pitchFamily="18" charset="0"/>
              </a:rPr>
              <a:t>From this page, Here Customer can view particular service history.</a:t>
            </a:r>
            <a:endParaRPr lang="en-IN"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0" y="1124744"/>
            <a:ext cx="9143999" cy="5329172"/>
          </a:xfrm>
          <a:prstGeom prst="rect">
            <a:avLst/>
          </a:prstGeom>
        </p:spPr>
      </p:pic>
    </p:spTree>
    <p:extLst>
      <p:ext uri="{BB962C8B-B14F-4D97-AF65-F5344CB8AC3E}">
        <p14:creationId xmlns:p14="http://schemas.microsoft.com/office/powerpoint/2010/main" val="38336625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3234</TotalTime>
  <Words>4806</Words>
  <Application>Microsoft Office PowerPoint</Application>
  <PresentationFormat>On-screen Show (4:3)</PresentationFormat>
  <Paragraphs>1417</Paragraphs>
  <Slides>151</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53" baseType="lpstr">
      <vt:lpstr>Median</vt:lpstr>
      <vt:lpstr>Visio</vt:lpstr>
      <vt:lpstr> A Project Presentation   On  Car Assemble And Service Station </vt:lpstr>
      <vt:lpstr>Project Profile</vt:lpstr>
      <vt:lpstr>About the Organization</vt:lpstr>
      <vt:lpstr>EXSITING SYSTEM</vt:lpstr>
      <vt:lpstr>Need For New System</vt:lpstr>
      <vt:lpstr>Project Analysis</vt:lpstr>
      <vt:lpstr>Software Requirement (Minimum): </vt:lpstr>
      <vt:lpstr>Function Specification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Dictionary </vt:lpstr>
      <vt:lpstr>Data Dictionary </vt:lpstr>
      <vt:lpstr>Data Dictionary </vt:lpstr>
      <vt:lpstr>Data Dictionary </vt:lpstr>
      <vt:lpstr>Data Dictionary </vt:lpstr>
      <vt:lpstr>Data Dictionary </vt:lpstr>
      <vt:lpstr>PowerPoint Presentation</vt:lpstr>
      <vt:lpstr>Data Dictionary </vt:lpstr>
      <vt:lpstr>PowerPoint Presentation</vt:lpstr>
      <vt:lpstr>Data Dictionary </vt:lpstr>
      <vt:lpstr>Data Dictionary </vt:lpstr>
      <vt:lpstr>PowerPoint Presentation</vt:lpstr>
      <vt:lpstr>Data Dictionary </vt:lpstr>
      <vt:lpstr>PowerPoint Presentation</vt:lpstr>
      <vt:lpstr>Data Dictionary </vt:lpstr>
      <vt:lpstr>Data Dictionary </vt:lpstr>
      <vt:lpstr>Data Dictionary </vt:lpstr>
      <vt:lpstr>Data Dictionary </vt:lpstr>
      <vt:lpstr>PowerPoint Presentation</vt:lpstr>
      <vt:lpstr>PowerPoint Presentation</vt:lpstr>
      <vt:lpstr>Process Description</vt:lpstr>
      <vt:lpstr>Process Description cont..</vt:lpstr>
      <vt:lpstr>Process Algorithm (Admin Side)</vt:lpstr>
      <vt:lpstr>Process Algorithm (Operator Side) </vt:lpstr>
      <vt:lpstr>Process Algorithm (Worker Side) </vt:lpstr>
      <vt:lpstr>Process Algorithm (Customer Side) </vt:lpstr>
      <vt:lpstr>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Sharing Zone</dc:title>
  <dc:creator>Ritu</dc:creator>
  <cp:lastModifiedBy>Pathu</cp:lastModifiedBy>
  <cp:revision>569</cp:revision>
  <dcterms:created xsi:type="dcterms:W3CDTF">2015-02-17T04:54:23Z</dcterms:created>
  <dcterms:modified xsi:type="dcterms:W3CDTF">2015-05-16T05:57:11Z</dcterms:modified>
</cp:coreProperties>
</file>